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58"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ru-RU"/>
              <a:t>Образец заголовка</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11/26/2024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11/26/2024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ru-RU"/>
              <a:t>Образец заголовка</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11/26/2024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transition spd="slow">
    <p:randomBar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11/26/2024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randomBar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ru-RU"/>
              <a:t>Образец заголовка</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t>11/26/2024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randomBar dir="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t>11/26/2024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randomBar dir="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randomBar dir="ver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ru-RU"/>
              <a:t>Образец заголовка</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ru-RU"/>
              <a:t>Образец заголовка</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dirty="0"/>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Content Placeholder 3"/>
          <p:cNvSpPr>
            <a:spLocks noGrp="1"/>
          </p:cNvSpPr>
          <p:nvPr>
            <p:ph sz="quarter" idx="13"/>
          </p:nvPr>
        </p:nvSpPr>
        <p:spPr>
          <a:xfrm>
            <a:off x="913774" y="3051012"/>
            <a:ext cx="5106027"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3" name="Content Placeholder 5"/>
          <p:cNvSpPr>
            <a:spLocks noGrp="1"/>
          </p:cNvSpPr>
          <p:nvPr>
            <p:ph sz="quarter" idx="14"/>
          </p:nvPr>
        </p:nvSpPr>
        <p:spPr>
          <a:xfrm>
            <a:off x="6172200" y="3051012"/>
            <a:ext cx="5105401"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ru-RU"/>
              <a:t>Образец заголовка</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11/26/2024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11/26/2024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11/26/2024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ransition spd="slow">
    <p:randomBar dir="vert"/>
  </p:transition>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85292F-98ED-6AAF-63DD-9AE7A1CD3CA7}"/>
              </a:ext>
            </a:extLst>
          </p:cNvPr>
          <p:cNvSpPr>
            <a:spLocks noGrp="1"/>
          </p:cNvSpPr>
          <p:nvPr>
            <p:ph type="ctrTitle"/>
          </p:nvPr>
        </p:nvSpPr>
        <p:spPr/>
        <p:txBody>
          <a:bodyPr>
            <a:normAutofit fontScale="90000"/>
          </a:bodyPr>
          <a:lstStyle/>
          <a:p>
            <a:r>
              <a:rPr lang="ru-RU" dirty="0"/>
              <a:t>Упражнения и техники формирования </a:t>
            </a:r>
            <a:r>
              <a:rPr lang="ru-RU" dirty="0" err="1"/>
              <a:t>самоэффективности</a:t>
            </a:r>
            <a:r>
              <a:rPr lang="ru-RU" dirty="0"/>
              <a:t> и рефлексии.</a:t>
            </a:r>
          </a:p>
        </p:txBody>
      </p:sp>
      <p:sp>
        <p:nvSpPr>
          <p:cNvPr id="3" name="Подзаголовок 2">
            <a:extLst>
              <a:ext uri="{FF2B5EF4-FFF2-40B4-BE49-F238E27FC236}">
                <a16:creationId xmlns:a16="http://schemas.microsoft.com/office/drawing/2014/main" id="{D8C540DE-BBCB-D278-3C75-844CE660E3A9}"/>
              </a:ext>
            </a:extLst>
          </p:cNvPr>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3658725252"/>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53756B-1FE0-DFE5-B9EA-B4510EBD3573}"/>
              </a:ext>
            </a:extLst>
          </p:cNvPr>
          <p:cNvSpPr>
            <a:spLocks noGrp="1"/>
          </p:cNvSpPr>
          <p:nvPr>
            <p:ph type="title"/>
          </p:nvPr>
        </p:nvSpPr>
        <p:spPr/>
        <p:txBody>
          <a:bodyPr/>
          <a:lstStyle/>
          <a:p>
            <a:r>
              <a:rPr lang="ru-RU"/>
              <a:t>Упражнение «Линия жизни»</a:t>
            </a:r>
          </a:p>
        </p:txBody>
      </p:sp>
      <p:sp>
        <p:nvSpPr>
          <p:cNvPr id="3" name="Объект 2">
            <a:extLst>
              <a:ext uri="{FF2B5EF4-FFF2-40B4-BE49-F238E27FC236}">
                <a16:creationId xmlns:a16="http://schemas.microsoft.com/office/drawing/2014/main" id="{CA807634-CD88-299C-A847-C0F88E7052D9}"/>
              </a:ext>
            </a:extLst>
          </p:cNvPr>
          <p:cNvSpPr>
            <a:spLocks noGrp="1"/>
          </p:cNvSpPr>
          <p:nvPr>
            <p:ph sz="quarter" idx="13"/>
          </p:nvPr>
        </p:nvSpPr>
        <p:spPr/>
        <p:txBody>
          <a:bodyPr>
            <a:normAutofit fontScale="85000" lnSpcReduction="10000"/>
          </a:bodyPr>
          <a:lstStyle/>
          <a:p>
            <a:pPr marL="0" indent="0">
              <a:buNone/>
            </a:pPr>
            <a:r>
              <a:rPr lang="ru-RU" dirty="0"/>
              <a:t>У</a:t>
            </a:r>
            <a:r>
              <a:rPr lang="ru-RU" dirty="0" smtClean="0"/>
              <a:t>пражнение </a:t>
            </a:r>
            <a:r>
              <a:rPr lang="ru-RU" dirty="0"/>
              <a:t>выполняем, опираясь на свои чувства и переживания. 
Ход выполнения:
1. Берем лист формата А4 (либо работаем на доске) и представляем, что лист – это холст нашей жизни, от момента рождения и до ближайшего будущего – это наша перспектива. 
2. Поставим на нем точку начала жизни и точку сегодняшнего дня.
3. Нарисуем прямую линию – линию жизни.
4. Выделяем ключевые события жизни, которые как нам кажется, повлияли на нее. Это не обязательно эмоционально тяжелые переживания, это могут быть спокойные события, но для человека они кажутся знаковыми.</a:t>
            </a:r>
          </a:p>
        </p:txBody>
      </p:sp>
    </p:spTree>
    <p:extLst>
      <p:ext uri="{BB962C8B-B14F-4D97-AF65-F5344CB8AC3E}">
        <p14:creationId xmlns:p14="http://schemas.microsoft.com/office/powerpoint/2010/main" val="686665357"/>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66883D-2885-A0C0-2299-BB528508BC49}"/>
              </a:ext>
            </a:extLst>
          </p:cNvPr>
          <p:cNvSpPr>
            <a:spLocks noGrp="1"/>
          </p:cNvSpPr>
          <p:nvPr>
            <p:ph type="title"/>
          </p:nvPr>
        </p:nvSpPr>
        <p:spPr/>
        <p:txBody>
          <a:bodyPr/>
          <a:lstStyle/>
          <a:p>
            <a:r>
              <a:rPr lang="ru-RU"/>
              <a:t>Вопросы к технике:</a:t>
            </a:r>
          </a:p>
        </p:txBody>
      </p:sp>
      <p:sp>
        <p:nvSpPr>
          <p:cNvPr id="3" name="Объект 2">
            <a:extLst>
              <a:ext uri="{FF2B5EF4-FFF2-40B4-BE49-F238E27FC236}">
                <a16:creationId xmlns:a16="http://schemas.microsoft.com/office/drawing/2014/main" id="{23696EA4-5505-4A9C-F0B1-728AE2218650}"/>
              </a:ext>
            </a:extLst>
          </p:cNvPr>
          <p:cNvSpPr>
            <a:spLocks noGrp="1"/>
          </p:cNvSpPr>
          <p:nvPr>
            <p:ph sz="quarter" idx="13"/>
          </p:nvPr>
        </p:nvSpPr>
        <p:spPr/>
        <p:txBody>
          <a:bodyPr/>
          <a:lstStyle/>
          <a:p>
            <a:r>
              <a:rPr lang="ru-RU"/>
              <a:t>Какое влияние это событие оказало на твою жизнь?
Опиши свои эмоциональные переживания, которые связаны с этим событием.</a:t>
            </a:r>
          </a:p>
        </p:txBody>
      </p:sp>
    </p:spTree>
    <p:extLst>
      <p:ext uri="{BB962C8B-B14F-4D97-AF65-F5344CB8AC3E}">
        <p14:creationId xmlns:p14="http://schemas.microsoft.com/office/powerpoint/2010/main" val="2613497982"/>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020485-DD58-D123-4683-924AC5C015CD}"/>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AF5204CB-011B-3841-798C-2720C5C5ED30}"/>
              </a:ext>
            </a:extLst>
          </p:cNvPr>
          <p:cNvSpPr>
            <a:spLocks noGrp="1"/>
          </p:cNvSpPr>
          <p:nvPr>
            <p:ph sz="quarter" idx="13"/>
          </p:nvPr>
        </p:nvSpPr>
        <p:spPr/>
        <p:txBody>
          <a:bodyPr/>
          <a:lstStyle/>
          <a:p>
            <a:r>
              <a:rPr lang="ru-RU"/>
              <a:t>Эта техника хорошо работает с подростками с демонстративным, эгоцентричным типом поведения, с хорошим словарным запасом, которым приятно говорить о себе, но не с кем.</a:t>
            </a:r>
          </a:p>
          <a:p>
            <a:endParaRPr lang="ru-RU"/>
          </a:p>
        </p:txBody>
      </p:sp>
      <p:pic>
        <p:nvPicPr>
          <p:cNvPr id="6" name="Рисунок 5">
            <a:extLst>
              <a:ext uri="{FF2B5EF4-FFF2-40B4-BE49-F238E27FC236}">
                <a16:creationId xmlns:a16="http://schemas.microsoft.com/office/drawing/2014/main" id="{89DA96D8-9C73-D89F-8E40-94781C06F23B}"/>
              </a:ext>
            </a:extLst>
          </p:cNvPr>
          <p:cNvPicPr>
            <a:picLocks noChangeAspect="1"/>
          </p:cNvPicPr>
          <p:nvPr/>
        </p:nvPicPr>
        <p:blipFill>
          <a:blip r:embed="rId2"/>
          <a:stretch>
            <a:fillRect/>
          </a:stretch>
        </p:blipFill>
        <p:spPr>
          <a:xfrm>
            <a:off x="4535111" y="3633215"/>
            <a:ext cx="3121152" cy="2157984"/>
          </a:xfrm>
          <a:prstGeom prst="rect">
            <a:avLst/>
          </a:prstGeom>
        </p:spPr>
      </p:pic>
    </p:spTree>
    <p:extLst>
      <p:ext uri="{BB962C8B-B14F-4D97-AF65-F5344CB8AC3E}">
        <p14:creationId xmlns:p14="http://schemas.microsoft.com/office/powerpoint/2010/main" val="662189282"/>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A10649-F58E-4C3E-6611-C05243F2744A}"/>
              </a:ext>
            </a:extLst>
          </p:cNvPr>
          <p:cNvSpPr>
            <a:spLocks noGrp="1"/>
          </p:cNvSpPr>
          <p:nvPr>
            <p:ph type="title"/>
          </p:nvPr>
        </p:nvSpPr>
        <p:spPr/>
        <p:txBody>
          <a:bodyPr/>
          <a:lstStyle/>
          <a:p>
            <a:r>
              <a:rPr lang="ru-RU"/>
              <a:t>Техника «Бросание якоря»</a:t>
            </a:r>
          </a:p>
        </p:txBody>
      </p:sp>
      <p:sp>
        <p:nvSpPr>
          <p:cNvPr id="3" name="Объект 2">
            <a:extLst>
              <a:ext uri="{FF2B5EF4-FFF2-40B4-BE49-F238E27FC236}">
                <a16:creationId xmlns:a16="http://schemas.microsoft.com/office/drawing/2014/main" id="{E2F0925B-B5F0-5ACF-0C17-1F0EABC8BAB3}"/>
              </a:ext>
            </a:extLst>
          </p:cNvPr>
          <p:cNvSpPr>
            <a:spLocks noGrp="1"/>
          </p:cNvSpPr>
          <p:nvPr>
            <p:ph sz="quarter" idx="13"/>
          </p:nvPr>
        </p:nvSpPr>
        <p:spPr/>
        <p:txBody>
          <a:bodyPr/>
          <a:lstStyle/>
          <a:p>
            <a:r>
              <a:rPr lang="ru-RU"/>
              <a:t>Когда сложно справиться с эмоциями, они захватывают и ослепляют, сохранять устойчивость трудно. Эта техника поможет возвращаться в настоящий момент.</a:t>
            </a:r>
          </a:p>
          <a:p>
            <a:r>
              <a:rPr lang="ru-RU"/>
              <a:t>Техника «Бросание якоря» поможет заметить, что кроме тревоги, гнева, боли, страха, навязчивых мыслей, болезненных воспоминаний, есть мир вокруг, есть тело и дыхание.</a:t>
            </a:r>
          </a:p>
        </p:txBody>
      </p:sp>
    </p:spTree>
    <p:extLst>
      <p:ext uri="{BB962C8B-B14F-4D97-AF65-F5344CB8AC3E}">
        <p14:creationId xmlns:p14="http://schemas.microsoft.com/office/powerpoint/2010/main" val="3240430275"/>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BD3D01-921B-BF81-7902-647CAD4020F2}"/>
              </a:ext>
            </a:extLst>
          </p:cNvPr>
          <p:cNvSpPr>
            <a:spLocks noGrp="1"/>
          </p:cNvSpPr>
          <p:nvPr>
            <p:ph type="title"/>
          </p:nvPr>
        </p:nvSpPr>
        <p:spPr/>
        <p:txBody>
          <a:bodyPr/>
          <a:lstStyle/>
          <a:p>
            <a:r>
              <a:rPr lang="ru-RU"/>
              <a:t>Выполнение шагов:</a:t>
            </a:r>
          </a:p>
        </p:txBody>
      </p:sp>
      <p:sp>
        <p:nvSpPr>
          <p:cNvPr id="3" name="Объект 2">
            <a:extLst>
              <a:ext uri="{FF2B5EF4-FFF2-40B4-BE49-F238E27FC236}">
                <a16:creationId xmlns:a16="http://schemas.microsoft.com/office/drawing/2014/main" id="{A48EC1E6-E9BA-C015-8A43-D90F17E50E74}"/>
              </a:ext>
            </a:extLst>
          </p:cNvPr>
          <p:cNvSpPr>
            <a:spLocks noGrp="1"/>
          </p:cNvSpPr>
          <p:nvPr>
            <p:ph sz="quarter" idx="13"/>
          </p:nvPr>
        </p:nvSpPr>
        <p:spPr/>
        <p:txBody>
          <a:bodyPr/>
          <a:lstStyle/>
          <a:p>
            <a:r>
              <a:rPr lang="ru-RU"/>
              <a:t>Первый шаг – признать свои мысли и чувства. </a:t>
            </a:r>
          </a:p>
          <a:p>
            <a:r>
              <a:rPr lang="ru-RU"/>
              <a:t>Второй шаг – восстановить контакт с телом. </a:t>
            </a:r>
          </a:p>
          <a:p>
            <a:r>
              <a:rPr lang="ru-RU"/>
              <a:t>Шаг третий – расширение фокуса внимания, управление вниманием. Обрати внимание на то, что вокруг.</a:t>
            </a:r>
          </a:p>
        </p:txBody>
      </p:sp>
    </p:spTree>
    <p:extLst>
      <p:ext uri="{BB962C8B-B14F-4D97-AF65-F5344CB8AC3E}">
        <p14:creationId xmlns:p14="http://schemas.microsoft.com/office/powerpoint/2010/main" val="2587581945"/>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C189CC5-4CA2-3E17-6281-24C20B13349E}"/>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FA444CB0-8103-1BA5-B2A0-A74454E9A74A}"/>
              </a:ext>
            </a:extLst>
          </p:cNvPr>
          <p:cNvSpPr>
            <a:spLocks noGrp="1"/>
          </p:cNvSpPr>
          <p:nvPr>
            <p:ph sz="quarter" idx="13"/>
          </p:nvPr>
        </p:nvSpPr>
        <p:spPr/>
        <p:txBody>
          <a:bodyPr/>
          <a:lstStyle/>
          <a:p>
            <a:r>
              <a:rPr lang="ru-RU"/>
              <a:t>Цель этого упражнения – не отвлечься от них, а осознать их, дать им место. Мы не можем контролировать эмоции. Но можем контролировать свои действия и направлять своё внимание туда, куда нам важно сейчас его направить. Даже в самый сильный шторм у нас есть руль в руках и якорь для спасения.</a:t>
            </a:r>
          </a:p>
          <a:p>
            <a:endParaRPr lang="ru-RU"/>
          </a:p>
        </p:txBody>
      </p:sp>
    </p:spTree>
    <p:extLst>
      <p:ext uri="{BB962C8B-B14F-4D97-AF65-F5344CB8AC3E}">
        <p14:creationId xmlns:p14="http://schemas.microsoft.com/office/powerpoint/2010/main" val="2268853668"/>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Капля">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otalTime>0</TotalTime>
  <Words>221</Words>
  <Application>Microsoft Office PowerPoint</Application>
  <PresentationFormat>Широкоэкранный</PresentationFormat>
  <Paragraphs>14</Paragraphs>
  <Slides>7</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7</vt:i4>
      </vt:variant>
    </vt:vector>
  </HeadingPairs>
  <TitlesOfParts>
    <vt:vector size="10" baseType="lpstr">
      <vt:lpstr>Arial</vt:lpstr>
      <vt:lpstr>Tw Cen MT</vt:lpstr>
      <vt:lpstr>Капля</vt:lpstr>
      <vt:lpstr>Упражнения и техники формирования самоэффективности и рефлексии.</vt:lpstr>
      <vt:lpstr>Упражнение «Линия жизни»</vt:lpstr>
      <vt:lpstr>Вопросы к технике:</vt:lpstr>
      <vt:lpstr>Презентация PowerPoint</vt:lpstr>
      <vt:lpstr>Техника «Бросание якоря»</vt:lpstr>
      <vt:lpstr>Выполнение шагов:</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Упражнения и техники формирования самоэффективности и рефлексии.</dc:title>
  <dc:creator>midnight2004lulu@gmail.com</dc:creator>
  <cp:lastModifiedBy>N</cp:lastModifiedBy>
  <cp:revision>2</cp:revision>
  <dcterms:created xsi:type="dcterms:W3CDTF">2024-02-20T19:59:10Z</dcterms:created>
  <dcterms:modified xsi:type="dcterms:W3CDTF">2024-11-26T08:30:02Z</dcterms:modified>
</cp:coreProperties>
</file>