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7" r:id="rId6"/>
    <p:sldId id="262" r:id="rId7"/>
    <p:sldId id="271" r:id="rId8"/>
    <p:sldId id="263" r:id="rId9"/>
    <p:sldId id="269" r:id="rId10"/>
    <p:sldId id="265" r:id="rId11"/>
    <p:sldId id="270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1 г класс</a:t>
            </a:r>
          </a:p>
        </c:rich>
      </c:tx>
      <c:layout>
        <c:manualLayout>
          <c:xMode val="edge"/>
          <c:yMode val="edge"/>
          <c:x val="0.4011582317770449"/>
          <c:y val="6.3341250989707054E-2"/>
        </c:manualLayout>
      </c:layout>
      <c:overlay val="0"/>
    </c:title>
    <c:autoTitleDeleted val="0"/>
    <c:view3D>
      <c:rotX val="1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1г класс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норма</c:v>
                </c:pt>
                <c:pt idx="2">
                  <c:v>средний</c:v>
                </c:pt>
                <c:pt idx="3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17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D7-4FD9-A23F-7AB5962B1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4981118755167682"/>
          <c:y val="1.4414378967264604E-2"/>
        </c:manualLayout>
      </c:layout>
      <c:overlay val="0"/>
    </c:title>
    <c:autoTitleDeleted val="0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555308772394733E-2"/>
          <c:y val="0.1803479048454259"/>
          <c:w val="0.65798781876244672"/>
          <c:h val="0.661093926514664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г класс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99-435F-831B-98E414C562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г класс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норма</c:v>
                </c:pt>
                <c:pt idx="1">
                  <c:v>завышенная</c:v>
                </c:pt>
                <c:pt idx="2">
                  <c:v>заниженная</c:v>
                </c:pt>
                <c:pt idx="3">
                  <c:v>неадекватная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3F-47B2-888D-C88D8BE58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037037037037056E-2"/>
          <c:y val="0.19869047619047631"/>
          <c:w val="0.79430792505103487"/>
          <c:h val="0.789404761904761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1г класс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норма</c:v>
                </c:pt>
                <c:pt idx="2">
                  <c:v>средний</c:v>
                </c:pt>
                <c:pt idx="3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12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62-40C4-956C-01DD7ED4E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20321022455587"/>
          <c:y val="0.17917746507623358"/>
          <c:w val="0.74818432116221356"/>
          <c:h val="0.5818636687576562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1а класс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норма</c:v>
                </c:pt>
                <c:pt idx="2">
                  <c:v>средний</c:v>
                </c:pt>
                <c:pt idx="3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  <c:pt idx="1">
                  <c:v>8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A-45FD-A456-96F8920DD6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б класс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норма</c:v>
                </c:pt>
                <c:pt idx="2">
                  <c:v>средний</c:v>
                </c:pt>
                <c:pt idx="3">
                  <c:v>низкий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</c:v>
                </c:pt>
                <c:pt idx="1">
                  <c:v>6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9A-45FD-A456-96F8920DD6B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 в класс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норма</c:v>
                </c:pt>
                <c:pt idx="2">
                  <c:v>средний</c:v>
                </c:pt>
                <c:pt idx="3">
                  <c:v>низкий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</c:v>
                </c:pt>
                <c:pt idx="1">
                  <c:v>9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9A-45FD-A456-96F8920DD6B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 г класс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норма</c:v>
                </c:pt>
                <c:pt idx="2">
                  <c:v>средний</c:v>
                </c:pt>
                <c:pt idx="3">
                  <c:v>низкий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  <c:pt idx="1">
                  <c:v>17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9A-45FD-A456-96F8920DD6B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1д класс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норма</c:v>
                </c:pt>
                <c:pt idx="2">
                  <c:v>средний</c:v>
                </c:pt>
                <c:pt idx="3">
                  <c:v>низкий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3</c:v>
                </c:pt>
                <c:pt idx="1">
                  <c:v>18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9A-45FD-A456-96F8920DD6B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1е класс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норма</c:v>
                </c:pt>
                <c:pt idx="2">
                  <c:v>средний</c:v>
                </c:pt>
                <c:pt idx="3">
                  <c:v>низкий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5</c:v>
                </c:pt>
                <c:pt idx="1">
                  <c:v>8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9A-45FD-A456-96F8920DD6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96505216"/>
        <c:axId val="91529600"/>
        <c:axId val="95903232"/>
      </c:bar3DChart>
      <c:catAx>
        <c:axId val="96505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1529600"/>
        <c:crosses val="autoZero"/>
        <c:auto val="1"/>
        <c:lblAlgn val="ctr"/>
        <c:lblOffset val="100"/>
        <c:noMultiLvlLbl val="0"/>
      </c:catAx>
      <c:valAx>
        <c:axId val="91529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505216"/>
        <c:crosses val="autoZero"/>
        <c:crossBetween val="between"/>
      </c:valAx>
      <c:serAx>
        <c:axId val="95903232"/>
        <c:scaling>
          <c:orientation val="minMax"/>
        </c:scaling>
        <c:delete val="0"/>
        <c:axPos val="b"/>
        <c:majorTickMark val="out"/>
        <c:minorTickMark val="none"/>
        <c:tickLblPos val="nextTo"/>
        <c:crossAx val="91529600"/>
        <c:crosses val="autoZero"/>
      </c:ser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492162438028612E-2"/>
          <c:y val="4.4156667916510475E-2"/>
          <c:w val="0.78089530475357283"/>
          <c:h val="0.6660339332583429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1а класс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норма</c:v>
                </c:pt>
                <c:pt idx="1">
                  <c:v>завышенная</c:v>
                </c:pt>
                <c:pt idx="2">
                  <c:v>заниженная</c:v>
                </c:pt>
                <c:pt idx="3">
                  <c:v>неадекватная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4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97-49ED-B0A8-364D2B3C11A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б класс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норма</c:v>
                </c:pt>
                <c:pt idx="1">
                  <c:v>завышенная</c:v>
                </c:pt>
                <c:pt idx="2">
                  <c:v>заниженная</c:v>
                </c:pt>
                <c:pt idx="3">
                  <c:v>неадекватная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97-49ED-B0A8-364D2B3C11A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1в класс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норма</c:v>
                </c:pt>
                <c:pt idx="1">
                  <c:v>завышенная</c:v>
                </c:pt>
                <c:pt idx="2">
                  <c:v>заниженная</c:v>
                </c:pt>
                <c:pt idx="3">
                  <c:v>неадекватная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16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97-49ED-B0A8-364D2B3C11A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1г класс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норма</c:v>
                </c:pt>
                <c:pt idx="1">
                  <c:v>завышенная</c:v>
                </c:pt>
                <c:pt idx="2">
                  <c:v>заниженная</c:v>
                </c:pt>
                <c:pt idx="3">
                  <c:v>неадекватная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13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97-49ED-B0A8-364D2B3C11A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1д класс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норма</c:v>
                </c:pt>
                <c:pt idx="1">
                  <c:v>завышенная</c:v>
                </c:pt>
                <c:pt idx="2">
                  <c:v>заниженная</c:v>
                </c:pt>
                <c:pt idx="3">
                  <c:v>неадекватная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20</c:v>
                </c:pt>
                <c:pt idx="1">
                  <c:v>5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97-49ED-B0A8-364D2B3C11A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1е класс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норма</c:v>
                </c:pt>
                <c:pt idx="1">
                  <c:v>завышенная</c:v>
                </c:pt>
                <c:pt idx="2">
                  <c:v>заниженная</c:v>
                </c:pt>
                <c:pt idx="3">
                  <c:v>неадекватная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14</c:v>
                </c:pt>
                <c:pt idx="1">
                  <c:v>2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A97-49ED-B0A8-364D2B3C11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05555456"/>
        <c:axId val="105556992"/>
        <c:axId val="105562112"/>
      </c:bar3DChart>
      <c:catAx>
        <c:axId val="105555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5556992"/>
        <c:crosses val="autoZero"/>
        <c:auto val="1"/>
        <c:lblAlgn val="ctr"/>
        <c:lblOffset val="100"/>
        <c:noMultiLvlLbl val="0"/>
      </c:catAx>
      <c:valAx>
        <c:axId val="105556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555456"/>
        <c:crosses val="autoZero"/>
        <c:crossBetween val="between"/>
      </c:valAx>
      <c:serAx>
        <c:axId val="105562112"/>
        <c:scaling>
          <c:orientation val="minMax"/>
        </c:scaling>
        <c:delete val="0"/>
        <c:axPos val="b"/>
        <c:majorTickMark val="out"/>
        <c:minorTickMark val="none"/>
        <c:tickLblPos val="nextTo"/>
        <c:crossAx val="105556992"/>
        <c:crosses val="autoZero"/>
      </c:serAx>
    </c:plotArea>
    <c:legend>
      <c:legendPos val="r"/>
      <c:layout>
        <c:manualLayout>
          <c:xMode val="edge"/>
          <c:yMode val="edge"/>
          <c:x val="0.90276847069533384"/>
          <c:y val="0.31794248773197042"/>
          <c:w val="9.2930453064759527E-2"/>
          <c:h val="0.332926159010168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419228593039247E-2"/>
          <c:y val="0.28561555198333921"/>
          <c:w val="0.81475140246721323"/>
          <c:h val="0.641438248408694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а класс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норма</c:v>
                </c:pt>
                <c:pt idx="2">
                  <c:v>средний</c:v>
                </c:pt>
                <c:pt idx="3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48-4D52-AA5E-6C3DE45A512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б класс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норма</c:v>
                </c:pt>
                <c:pt idx="2">
                  <c:v>средний</c:v>
                </c:pt>
                <c:pt idx="3">
                  <c:v>низкий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</c:v>
                </c:pt>
                <c:pt idx="1">
                  <c:v>6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48-4D52-AA5E-6C3DE45A512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 в класс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норма</c:v>
                </c:pt>
                <c:pt idx="2">
                  <c:v>средний</c:v>
                </c:pt>
                <c:pt idx="3">
                  <c:v>низкий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</c:v>
                </c:pt>
                <c:pt idx="1">
                  <c:v>9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48-4D52-AA5E-6C3DE45A512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 г класс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норма</c:v>
                </c:pt>
                <c:pt idx="2">
                  <c:v>средний</c:v>
                </c:pt>
                <c:pt idx="3">
                  <c:v>низкий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14</c:v>
                </c:pt>
                <c:pt idx="1">
                  <c:v>12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48-4D52-AA5E-6C3DE45A512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1д класс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норма</c:v>
                </c:pt>
                <c:pt idx="2">
                  <c:v>средний</c:v>
                </c:pt>
                <c:pt idx="3">
                  <c:v>низкий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18</c:v>
                </c:pt>
                <c:pt idx="1">
                  <c:v>7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48-4D52-AA5E-6C3DE45A512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1е класс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норма</c:v>
                </c:pt>
                <c:pt idx="2">
                  <c:v>средний</c:v>
                </c:pt>
                <c:pt idx="3">
                  <c:v>низкий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11</c:v>
                </c:pt>
                <c:pt idx="1">
                  <c:v>8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48-4D52-AA5E-6C3DE45A5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05490304"/>
        <c:axId val="105491840"/>
        <c:axId val="105497024"/>
      </c:bar3DChart>
      <c:catAx>
        <c:axId val="105490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5491840"/>
        <c:crosses val="autoZero"/>
        <c:auto val="1"/>
        <c:lblAlgn val="ctr"/>
        <c:lblOffset val="100"/>
        <c:noMultiLvlLbl val="0"/>
      </c:catAx>
      <c:valAx>
        <c:axId val="105491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490304"/>
        <c:crosses val="autoZero"/>
        <c:crossBetween val="between"/>
      </c:valAx>
      <c:serAx>
        <c:axId val="105497024"/>
        <c:scaling>
          <c:orientation val="minMax"/>
        </c:scaling>
        <c:delete val="0"/>
        <c:axPos val="b"/>
        <c:majorTickMark val="out"/>
        <c:minorTickMark val="none"/>
        <c:tickLblPos val="nextTo"/>
        <c:crossAx val="105491840"/>
        <c:crosses val="autoZero"/>
      </c:ser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405129891483076E-2"/>
          <c:y val="0.24416454001514679"/>
          <c:w val="0.69152309015840763"/>
          <c:h val="0.6817806085274241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'Лист1'!$B$1</c:f>
              <c:strCache>
                <c:ptCount val="1"/>
                <c:pt idx="0">
                  <c:v> 1а класс</c:v>
                </c:pt>
              </c:strCache>
            </c:strRef>
          </c:tx>
          <c:invertIfNegative val="0"/>
          <c:cat>
            <c:strRef>
              <c:f>'Лист1'!$A$2:$A$5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'Лист1'!$B$2:$B$5</c:f>
              <c:numCache>
                <c:formatCode>General</c:formatCode>
                <c:ptCount val="4"/>
                <c:pt idx="0">
                  <c:v>8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BE-4F89-A25F-AEC8418C6335}"/>
            </c:ext>
          </c:extLst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1б класс</c:v>
                </c:pt>
              </c:strCache>
            </c:strRef>
          </c:tx>
          <c:invertIfNegative val="0"/>
          <c:cat>
            <c:strRef>
              <c:f>'Лист1'!$A$2:$A$5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'Лист1'!$C$2:$C$5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BE-4F89-A25F-AEC8418C6335}"/>
            </c:ext>
          </c:extLst>
        </c:ser>
        <c:ser>
          <c:idx val="2"/>
          <c:order val="2"/>
          <c:tx>
            <c:strRef>
              <c:f>'Лист1'!$D$1</c:f>
              <c:strCache>
                <c:ptCount val="1"/>
                <c:pt idx="0">
                  <c:v>1в класс</c:v>
                </c:pt>
              </c:strCache>
            </c:strRef>
          </c:tx>
          <c:invertIfNegative val="0"/>
          <c:cat>
            <c:strRef>
              <c:f>'Лист1'!$A$2:$A$5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'Лист1'!$D$2:$D$5</c:f>
              <c:numCache>
                <c:formatCode>General</c:formatCode>
                <c:ptCount val="4"/>
                <c:pt idx="0">
                  <c:v>12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BE-4F89-A25F-AEC8418C6335}"/>
            </c:ext>
          </c:extLst>
        </c:ser>
        <c:ser>
          <c:idx val="3"/>
          <c:order val="3"/>
          <c:tx>
            <c:strRef>
              <c:f>'Лист1'!$E$1</c:f>
              <c:strCache>
                <c:ptCount val="1"/>
                <c:pt idx="0">
                  <c:v>1г класс</c:v>
                </c:pt>
              </c:strCache>
            </c:strRef>
          </c:tx>
          <c:invertIfNegative val="0"/>
          <c:cat>
            <c:strRef>
              <c:f>'Лист1'!$A$2:$A$5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'Лист1'!$E$2:$E$5</c:f>
              <c:numCache>
                <c:formatCode>General</c:formatCode>
                <c:ptCount val="4"/>
                <c:pt idx="0">
                  <c:v>9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BE-4F89-A25F-AEC8418C6335}"/>
            </c:ext>
          </c:extLst>
        </c:ser>
        <c:ser>
          <c:idx val="4"/>
          <c:order val="4"/>
          <c:tx>
            <c:strRef>
              <c:f>'Лист1'!$F$1</c:f>
              <c:strCache>
                <c:ptCount val="1"/>
                <c:pt idx="0">
                  <c:v>1д класс</c:v>
                </c:pt>
              </c:strCache>
            </c:strRef>
          </c:tx>
          <c:invertIfNegative val="0"/>
          <c:cat>
            <c:strRef>
              <c:f>'Лист1'!$A$2:$A$5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'Лист1'!$F$2:$F$5</c:f>
              <c:numCache>
                <c:formatCode>General</c:formatCode>
                <c:ptCount val="4"/>
                <c:pt idx="0">
                  <c:v>8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BE-4F89-A25F-AEC8418C6335}"/>
            </c:ext>
          </c:extLst>
        </c:ser>
        <c:ser>
          <c:idx val="5"/>
          <c:order val="5"/>
          <c:tx>
            <c:strRef>
              <c:f>'Лист1'!$G$1</c:f>
              <c:strCache>
                <c:ptCount val="1"/>
                <c:pt idx="0">
                  <c:v>1 е класс</c:v>
                </c:pt>
              </c:strCache>
            </c:strRef>
          </c:tx>
          <c:invertIfNegative val="0"/>
          <c:cat>
            <c:strRef>
              <c:f>'Лист1'!$A$2:$A$5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'Лист1'!$G$2:$G$5</c:f>
              <c:numCache>
                <c:formatCode>General</c:formatCode>
                <c:ptCount val="4"/>
                <c:pt idx="0">
                  <c:v>13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1BE-4F89-A25F-AEC8418C63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11057536"/>
        <c:axId val="111075712"/>
        <c:axId val="105425088"/>
      </c:bar3DChart>
      <c:catAx>
        <c:axId val="111057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1075712"/>
        <c:crosses val="autoZero"/>
        <c:auto val="1"/>
        <c:lblAlgn val="ctr"/>
        <c:lblOffset val="100"/>
        <c:noMultiLvlLbl val="0"/>
      </c:catAx>
      <c:valAx>
        <c:axId val="111075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057536"/>
        <c:crosses val="autoZero"/>
        <c:crossBetween val="between"/>
      </c:valAx>
      <c:serAx>
        <c:axId val="105425088"/>
        <c:scaling>
          <c:orientation val="minMax"/>
        </c:scaling>
        <c:delete val="0"/>
        <c:axPos val="b"/>
        <c:majorTickMark val="out"/>
        <c:minorTickMark val="none"/>
        <c:tickLblPos val="nextTo"/>
        <c:crossAx val="111075712"/>
        <c:crosses val="autoZero"/>
      </c:ser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4746-F016-4A92-B014-BFBAC97FF1AA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E33F-5773-4AA6-8E8E-604A68F234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4746-F016-4A92-B014-BFBAC97FF1AA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E33F-5773-4AA6-8E8E-604A68F234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4746-F016-4A92-B014-BFBAC97FF1AA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E33F-5773-4AA6-8E8E-604A68F234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4746-F016-4A92-B014-BFBAC97FF1AA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E33F-5773-4AA6-8E8E-604A68F234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4746-F016-4A92-B014-BFBAC97FF1AA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E33F-5773-4AA6-8E8E-604A68F234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4746-F016-4A92-B014-BFBAC97FF1AA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E33F-5773-4AA6-8E8E-604A68F234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4746-F016-4A92-B014-BFBAC97FF1AA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E33F-5773-4AA6-8E8E-604A68F234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4746-F016-4A92-B014-BFBAC97FF1AA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E33F-5773-4AA6-8E8E-604A68F234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4746-F016-4A92-B014-BFBAC97FF1AA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E33F-5773-4AA6-8E8E-604A68F234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C26B4746-F016-4A92-B014-BFBAC97FF1AA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A2A8E33F-5773-4AA6-8E8E-604A68F234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36" y="1428736"/>
            <a:ext cx="6786609" cy="2902706"/>
          </a:xfrm>
        </p:spPr>
        <p:txBody>
          <a:bodyPr>
            <a:noAutofit/>
          </a:bodyPr>
          <a:lstStyle/>
          <a:p>
            <a:r>
              <a:rPr lang="ru-RU" sz="4400" dirty="0">
                <a:cs typeface="Times New Roman" pitchFamily="18" charset="0"/>
              </a:rPr>
              <a:t>Программа   мониторинга   </a:t>
            </a:r>
            <a:r>
              <a:rPr lang="en-US" sz="4400" dirty="0">
                <a:cs typeface="Times New Roman" pitchFamily="18" charset="0"/>
              </a:rPr>
              <a:t>          </a:t>
            </a:r>
            <a:r>
              <a:rPr lang="ru-RU" sz="4400" dirty="0" err="1">
                <a:cs typeface="Times New Roman" pitchFamily="18" charset="0"/>
              </a:rPr>
              <a:t>сформированности</a:t>
            </a:r>
            <a:r>
              <a:rPr lang="en-US" sz="4400" dirty="0">
                <a:cs typeface="Times New Roman" pitchFamily="18" charset="0"/>
              </a:rPr>
              <a:t>    </a:t>
            </a:r>
            <a:r>
              <a:rPr lang="ru-RU" sz="4400" dirty="0">
                <a:cs typeface="Times New Roman" pitchFamily="18" charset="0"/>
              </a:rPr>
              <a:t>     уровня УУД</a:t>
            </a:r>
            <a:br>
              <a:rPr lang="ru-RU" sz="4400" dirty="0">
                <a:cs typeface="Times New Roman" pitchFamily="18" charset="0"/>
              </a:rPr>
            </a:br>
            <a:r>
              <a:rPr lang="ru-RU" sz="4400" dirty="0">
                <a:cs typeface="Times New Roman" pitchFamily="18" charset="0"/>
              </a:rPr>
              <a:t>на 2017-2018 </a:t>
            </a:r>
            <a:r>
              <a:rPr lang="ru-RU" sz="4400" dirty="0" err="1">
                <a:cs typeface="Times New Roman" pitchFamily="18" charset="0"/>
              </a:rPr>
              <a:t>уч.г</a:t>
            </a:r>
            <a:r>
              <a:rPr lang="ru-RU" sz="4400" dirty="0">
                <a:cs typeface="Times New Roman" pitchFamily="18" charset="0"/>
              </a:rPr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3" y="4538660"/>
            <a:ext cx="6113273" cy="865321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cs typeface="Times New Roman" pitchFamily="18" charset="0"/>
              </a:rPr>
              <a:t>Презентация педагога-психолога</a:t>
            </a:r>
            <a:endParaRPr lang="ru-RU" dirty="0">
              <a:cs typeface="Times New Roman" pitchFamily="18" charset="0"/>
            </a:endParaRPr>
          </a:p>
          <a:p>
            <a:r>
              <a:rPr lang="ru-RU" b="1" dirty="0">
                <a:cs typeface="Times New Roman" pitchFamily="18" charset="0"/>
              </a:rPr>
              <a:t>высшей квалификационной категории</a:t>
            </a:r>
            <a:endParaRPr lang="ru-RU" dirty="0">
              <a:cs typeface="Times New Roman" pitchFamily="18" charset="0"/>
            </a:endParaRPr>
          </a:p>
          <a:p>
            <a:r>
              <a:rPr lang="ru-RU" b="1" dirty="0">
                <a:cs typeface="Times New Roman" pitchFamily="18" charset="0"/>
              </a:rPr>
              <a:t>Болотовой Анны Исааковны</a:t>
            </a:r>
            <a:endParaRPr lang="ru-RU" dirty="0"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6357958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Сергиев Посад, 2017г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Познавательные УУД </a:t>
            </a:r>
            <a:r>
              <a:rPr lang="ru-RU" sz="3200" b="1" dirty="0" err="1"/>
              <a:t>Р.Амтхауэр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624" y="2132856"/>
            <a:ext cx="7128792" cy="5286388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выявление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уровня  развития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вербально-логического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мышления.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Оцениваемое УУД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познавательные УУД - умение формировать понятия, выделять лишнее из группы предметов,  формировать логическое мышление.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Возраст: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6,5 - 10 лет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Форма (ситуация оценивания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фронтальная письменная работа.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57158" y="-1524198"/>
            <a:ext cx="821537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Круговая  диаграмма  познавательных УУД  в  1-г классе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2015-2016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г. (2- полугодие )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Илющенко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О.С.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 - психолог  Болотова  А.И.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Общий уровень развития познавательных УУД в 1 г классе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428728" y="1500174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71406" y="844188"/>
            <a:ext cx="11270417" cy="5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5875" algn="l"/>
              </a:tabLst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5875" algn="l"/>
              </a:tabLst>
            </a:pPr>
            <a:endParaRPr lang="en-US" sz="11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5875" algn="l"/>
              </a:tabLst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5875" algn="l"/>
              </a:tabLst>
            </a:pPr>
            <a:endParaRPr lang="en-US" sz="11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5875" algn="l"/>
              </a:tabLst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5875" algn="l"/>
              </a:tabLst>
            </a:pPr>
            <a:endParaRPr lang="en-US" sz="11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5875" algn="l"/>
              </a:tabLst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5875" algn="l"/>
              </a:tabLst>
            </a:pPr>
            <a:endParaRPr lang="en-US" sz="11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5875" algn="l"/>
              </a:tabLst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5875" algn="l"/>
              </a:tabLst>
            </a:pPr>
            <a:endParaRPr lang="en-US" sz="11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5875" algn="l"/>
              </a:tabLst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5875" algn="l"/>
              </a:tabLst>
            </a:pPr>
            <a:endParaRPr lang="en-US" sz="11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5875" algn="l"/>
              </a:tabLst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5875" algn="l"/>
              </a:tabLst>
            </a:pPr>
            <a:endParaRPr lang="en-US" sz="11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5875" algn="l"/>
              </a:tabLst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5875" algn="l"/>
              </a:tabLst>
            </a:pPr>
            <a:endParaRPr lang="en-US" sz="11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5875" algn="l"/>
              </a:tabLst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5875" algn="l"/>
              </a:tabLst>
            </a:pPr>
            <a:endParaRPr lang="en-US" sz="11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5875" algn="l"/>
              </a:tabLst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5875" algn="l"/>
              </a:tabLst>
            </a:pPr>
            <a:endParaRPr lang="en-US" sz="11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5875" algn="l"/>
              </a:tabLst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5875" algn="l"/>
              </a:tabLst>
            </a:pPr>
            <a:endParaRPr lang="en-US" sz="11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5875" algn="l"/>
              </a:tabLst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1285875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Вывод: развитие познавательных  УУД в 1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классе соответствуют возрастной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1285875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норме.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1285875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обследования показали, что в классе ведётся систематическая работа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1285875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учителя над повышением интеллектуального уровня учащихся.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1285875" algn="l"/>
              </a:tabLst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5875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47142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Сравнительная  диаграмма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регулятивных  УУД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в 1-ых  классах  2016-2017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уч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. г. ( 2 - полугодие )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Педагог - психолог  Болотова  А.И.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07141" y="714356"/>
          <a:ext cx="8929718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28596" y="5677735"/>
            <a:ext cx="84296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Вывод: регулятивные УУД у учащихся 1 классов соответствуют возрастной норме.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14282" y="78484"/>
            <a:ext cx="89297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Сравнительная  диаграмма  личностных  УУД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в 1 классах  2016-2017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г. ( 1 - полугодие )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Педагог - психолог  Болотова  А.И.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28596" y="1285860"/>
          <a:ext cx="8072494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5344989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48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Вывод: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личностные УУД в 1 классах соответствуют возрастной норме.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48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4800" algn="l"/>
              </a:tabLst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42910" y="146387"/>
            <a:ext cx="85010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Calibri" pitchFamily="34" charset="0"/>
                <a:cs typeface="Times New Roman" pitchFamily="18" charset="0"/>
              </a:rPr>
              <a:t>Сравнительная  диаграмма  познавательных  УУД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Calibri" pitchFamily="34" charset="0"/>
                <a:cs typeface="Times New Roman" pitchFamily="18" charset="0"/>
              </a:rPr>
              <a:t>в 1-ых  классах  2016-2017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Calibri" pitchFamily="34" charset="0"/>
                <a:cs typeface="Times New Roman" pitchFamily="18" charset="0"/>
              </a:rPr>
              <a:t>уч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Calibri" pitchFamily="34" charset="0"/>
                <a:cs typeface="Times New Roman" pitchFamily="18" charset="0"/>
              </a:rPr>
              <a:t>. г. ( 2 - полугодие )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Calibri" pitchFamily="34" charset="0"/>
                <a:cs typeface="Times New Roman" pitchFamily="18" charset="0"/>
              </a:rPr>
              <a:t>Педагог - психолог  Болотова  А.И.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0" y="0"/>
          <a:ext cx="8501090" cy="478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071538" y="5253496"/>
            <a:ext cx="80724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5063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Calibri" pitchFamily="34" charset="0"/>
                <a:cs typeface="Times New Roman" pitchFamily="18" charset="0"/>
              </a:rPr>
              <a:t>Вывод:  познавательные УУД  в параллели 1-ых классов  соответствуют  возрастной  норме.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5063" algn="l"/>
              </a:tabLst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85786" y="71645"/>
            <a:ext cx="83582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Сравнительная  диаграмма  коммуникативных  УУД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в 1 классах  2016-2017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г. ( 1 - полугодие )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Педагог - психолог  Болотова  А.И.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85720" y="142852"/>
          <a:ext cx="8143932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00034" y="5670429"/>
            <a:ext cx="86439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Вывод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коммуникативные УУД в 1 классах соответствуют возрастной норме.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486400" cy="401960"/>
          </a:xfrm>
        </p:spPr>
        <p:txBody>
          <a:bodyPr/>
          <a:lstStyle/>
          <a:p>
            <a:r>
              <a:rPr lang="ru-RU" dirty="0"/>
              <a:t>Краткая аннотация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691680" y="662608"/>
            <a:ext cx="5486400" cy="1785926"/>
          </a:xfrm>
        </p:spPr>
        <p:txBody>
          <a:bodyPr>
            <a:normAutofit/>
          </a:bodyPr>
          <a:lstStyle/>
          <a:p>
            <a:r>
              <a:rPr lang="ru-RU" b="1" i="1" dirty="0"/>
              <a:t>4 блока целей общего образования:</a:t>
            </a:r>
          </a:p>
          <a:p>
            <a:r>
              <a:rPr lang="ru-RU" dirty="0"/>
              <a:t>1) личностный; </a:t>
            </a:r>
          </a:p>
          <a:p>
            <a:r>
              <a:rPr lang="ru-RU" dirty="0"/>
              <a:t>2) регулятивный (включающий также действия </a:t>
            </a:r>
            <a:r>
              <a:rPr lang="ru-RU" dirty="0" err="1"/>
              <a:t>саморегуляции</a:t>
            </a:r>
            <a:r>
              <a:rPr lang="ru-RU" dirty="0"/>
              <a:t>);</a:t>
            </a:r>
          </a:p>
          <a:p>
            <a:r>
              <a:rPr lang="ru-RU" dirty="0"/>
              <a:t>3) познавательный; </a:t>
            </a:r>
          </a:p>
          <a:p>
            <a:r>
              <a:rPr lang="ru-RU" dirty="0"/>
              <a:t>4) коммуникативный.</a:t>
            </a:r>
          </a:p>
          <a:p>
            <a:endParaRPr lang="ru-RU" dirty="0"/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618738" y="2430042"/>
            <a:ext cx="5572164" cy="2497480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20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800" dirty="0"/>
            </a:br>
            <a:r>
              <a:rPr lang="ru-RU" dirty="0"/>
              <a:t>Цель мониторинга:</a:t>
            </a:r>
            <a:br>
              <a:rPr lang="en-US" dirty="0"/>
            </a:br>
            <a:br>
              <a:rPr lang="en-US" dirty="0"/>
            </a:br>
            <a:r>
              <a:rPr lang="ru-RU" dirty="0"/>
              <a:t>Получение объективной информации о состоянии и динамике уровня сформированности универсальных учебных действий у младших школьников в условиях реализации федеральных государственных стандартов нового поколения.</a:t>
            </a:r>
            <a:endParaRPr lang="ru-RU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Задачи мониторинга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отработка механизмов сбора информации об уровне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УУД;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выявление и анализ факторов, способствующих формированию УУД;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апробация технологических карт и методик оценки уровня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УУД;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формирование банка методических материалов для организации и проведения мониторинга уровня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УУД на ступени начального образования;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обеспечение преемственности и единообразия в процедурах оценки качества результатов дошкольного и начального школьного образования в условиях внедрения ФГОС нового поколения;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разработка и апробация системы критериев и показателей уровня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УУД у обучающихся на начальной ступени образования.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-2232"/>
            <a:ext cx="261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 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00042"/>
            <a:ext cx="557216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atin typeface="Times New Roman" pitchFamily="18" charset="0"/>
              <a:ea typeface="MingLiU" pitchFamily="49" charset="-120"/>
              <a:cs typeface="Times New Roman" pitchFamily="18" charset="0"/>
            </a:endParaRPr>
          </a:p>
          <a:p>
            <a:r>
              <a:rPr lang="ru-RU" sz="4000" b="1" dirty="0"/>
              <a:t>Регулятивные УУД.</a:t>
            </a:r>
          </a:p>
          <a:p>
            <a:r>
              <a:rPr lang="ru-RU" sz="2200" b="1" dirty="0"/>
              <a:t>Цель</a:t>
            </a:r>
            <a:r>
              <a:rPr lang="ru-RU" sz="2200" dirty="0"/>
              <a:t>: определение объема внимания (по количеству просмотренных букв) </a:t>
            </a:r>
          </a:p>
          <a:p>
            <a:r>
              <a:rPr lang="ru-RU" sz="2200" dirty="0"/>
              <a:t>и его концентрации - по количеству сделанных ошибок.</a:t>
            </a:r>
            <a:br>
              <a:rPr lang="ru-RU" sz="2200" dirty="0"/>
            </a:br>
            <a:r>
              <a:rPr lang="ru-RU" sz="2200" b="1" dirty="0"/>
              <a:t>Оцениваемое УУД</a:t>
            </a:r>
            <a:r>
              <a:rPr lang="ru-RU" sz="2200" dirty="0"/>
              <a:t>: регулятивные УУД, </a:t>
            </a:r>
          </a:p>
          <a:p>
            <a:r>
              <a:rPr lang="ru-RU" sz="2200" dirty="0"/>
              <a:t>умение контролировать свою деятельность</a:t>
            </a:r>
            <a:br>
              <a:rPr lang="ru-RU" sz="2200" dirty="0"/>
            </a:br>
            <a:r>
              <a:rPr lang="ru-RU" sz="2200" b="1" dirty="0"/>
              <a:t>Возраст</a:t>
            </a:r>
            <a:r>
              <a:rPr lang="ru-RU" sz="2200" dirty="0"/>
              <a:t>: 6,5 - 10 лет</a:t>
            </a:r>
            <a:br>
              <a:rPr lang="ru-RU" sz="2200" dirty="0"/>
            </a:br>
            <a:r>
              <a:rPr lang="ru-RU" sz="2200" b="1" dirty="0"/>
              <a:t>Форма (ситуация оценивания): </a:t>
            </a:r>
            <a:r>
              <a:rPr lang="ru-RU" sz="2200" dirty="0"/>
              <a:t>фронтальная письменная работа</a:t>
            </a:r>
            <a:br>
              <a:rPr lang="ru-RU" sz="2200" dirty="0">
                <a:solidFill>
                  <a:schemeClr val="tx2"/>
                </a:solidFill>
                <a:latin typeface="Times New Roman" pitchFamily="18" charset="0"/>
                <a:ea typeface="MingLiU" pitchFamily="49" charset="-120"/>
                <a:cs typeface="Times New Roman" pitchFamily="18" charset="0"/>
              </a:rPr>
            </a:br>
            <a:endParaRPr lang="ru-RU" sz="2200" dirty="0">
              <a:solidFill>
                <a:schemeClr val="tx2"/>
              </a:solidFill>
              <a:latin typeface="Times New Roman" pitchFamily="18" charset="0"/>
              <a:ea typeface="MingLiU" pitchFamily="49" charset="-120"/>
              <a:cs typeface="Times New Roman" pitchFamily="18" charset="0"/>
            </a:endParaRPr>
          </a:p>
        </p:txBody>
      </p:sp>
      <p:pic>
        <p:nvPicPr>
          <p:cNvPr id="7" name="Picture 4" descr="hello_html_m7f149e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643578"/>
            <a:ext cx="4181504" cy="5000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28596" y="49575"/>
            <a:ext cx="871540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Круговая  диаграмма   регулятивных  УУД  в  1 г классе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2016-2017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уч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. г. ( 2 - полугодие )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Учитель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Илющенко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 О.С.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 Педагог - психолог  Болотова  А.И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142976" y="1643050"/>
          <a:ext cx="5366384" cy="2422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14282" y="1049144"/>
            <a:ext cx="7522259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 CYR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endParaRPr lang="en-US" sz="1400" dirty="0">
              <a:latin typeface="Times New Roman CYR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 CYR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endParaRPr lang="en-US" sz="1400" dirty="0">
              <a:latin typeface="Times New Roman CYR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 CYR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endParaRPr lang="en-US" sz="1400" dirty="0">
              <a:latin typeface="Times New Roman CYR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 CYR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endParaRPr lang="en-US" sz="1400" dirty="0">
              <a:latin typeface="Times New Roman CYR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 CYR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 CYR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endParaRPr lang="en-US" sz="1400" dirty="0">
              <a:latin typeface="Times New Roman CYR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 CYR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endParaRPr lang="en-US" sz="1400" dirty="0">
              <a:latin typeface="Times New Roman CYR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 CYR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endParaRPr lang="en-US" sz="1400" dirty="0">
              <a:latin typeface="Times New Roman CYR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 CYR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Вывод: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 развитие регулятивных УУД в 1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классе соответствует возрастной норме</a:t>
            </a:r>
            <a:r>
              <a:rPr lang="en-US" sz="2000" dirty="0">
                <a:latin typeface="Times New Roman CYR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Наличие низкого уровня позволяет учителю наметить дальнейшие методы работы над  развитием умения контролировать свою деятельность, и, как следствие, правильно  решать задачи,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 CYR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 связанные с применением усвоенных знаний.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86874" cy="1071570"/>
          </a:xfrm>
        </p:spPr>
        <p:txBody>
          <a:bodyPr>
            <a:noAutofit/>
          </a:bodyPr>
          <a:lstStyle/>
          <a:p>
            <a:r>
              <a:rPr lang="ru-RU" sz="2800" b="1" dirty="0"/>
              <a:t>Коммуникативные  </a:t>
            </a:r>
            <a:br>
              <a:rPr lang="en-US" sz="2800" b="1" dirty="0"/>
            </a:br>
            <a:r>
              <a:rPr lang="ru-RU" sz="2800" b="1" dirty="0"/>
              <a:t>универсальные учебные действия</a:t>
            </a:r>
            <a:r>
              <a:rPr lang="ru-RU" sz="2800" dirty="0"/>
              <a:t>.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8318728" cy="5357850"/>
          </a:xfrm>
        </p:spPr>
        <p:txBody>
          <a:bodyPr>
            <a:normAutofit/>
          </a:bodyPr>
          <a:lstStyle/>
          <a:p>
            <a:pPr marL="228600" marR="0" indent="-228600" fontAlgn="base">
              <a:lnSpc>
                <a:spcPct val="80000"/>
              </a:lnSpc>
              <a:spcBef>
                <a:spcPts val="150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Методика «Рукавички»</a:t>
            </a:r>
          </a:p>
          <a:p>
            <a:pPr marL="228600" indent="-228600">
              <a:lnSpc>
                <a:spcPct val="80000"/>
              </a:lnSpc>
              <a:spcBef>
                <a:spcPts val="150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 выявление уровня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действий по согласованию усилий в процессе организации и осуществления сотрудничества (кооперация )) </a:t>
            </a:r>
          </a:p>
          <a:p>
            <a:pPr marL="228600" indent="-228600">
              <a:lnSpc>
                <a:spcPct val="80000"/>
              </a:lnSpc>
              <a:spcBef>
                <a:spcPts val="15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Оцениваемое УУД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коммуникативное УУД, умение детей договариваться, приходить к общему решению, умение убеждать, аргументировать и т.д.;</a:t>
            </a:r>
          </a:p>
          <a:p>
            <a:pPr marL="228600" indent="-228600">
              <a:lnSpc>
                <a:spcPct val="80000"/>
              </a:lnSpc>
              <a:spcBef>
                <a:spcPts val="15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Форма оценивания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наблюдение за взаимодействием детей, работающих парами,  анализ результата. </a:t>
            </a:r>
          </a:p>
          <a:p>
            <a:pPr marL="228600" indent="-228600">
              <a:lnSpc>
                <a:spcPct val="80000"/>
              </a:lnSpc>
              <a:spcBef>
                <a:spcPts val="15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Возраст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6,5 - 10 лет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Форма (ситуация оценивания):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фронтальная письменная работа</a:t>
            </a:r>
          </a:p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3108" y="4788446"/>
            <a:ext cx="7000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42910" y="-968014"/>
            <a:ext cx="850109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 CYR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 CYR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 CYR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 CYR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 CYR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Круговая  диаграмма   коммуникативных   УУД  в  1г классе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2016-2017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уч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. г. ( 1 - полугодие )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Учитель: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Илющенко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 О.С.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Педагог - психолог  Болотова  А.И.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Общий уровень развития коммуникативных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УУД в 1гклассе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28596" y="1857364"/>
          <a:ext cx="8429684" cy="4500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500034" y="5478841"/>
            <a:ext cx="86439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41425" algn="l"/>
              </a:tabLst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Вывод: развитие коммуникативных   УУД в 1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классе соответствуют возрастной норме.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41425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Личностные УУД,</a:t>
            </a:r>
            <a:r>
              <a:rPr lang="en-US" sz="3200" b="1" dirty="0"/>
              <a:t> </a:t>
            </a:r>
            <a:r>
              <a:rPr lang="ru-RU" sz="3200" b="1" dirty="0"/>
              <a:t>анкета школьной мотивации </a:t>
            </a:r>
            <a:r>
              <a:rPr lang="ru-RU" sz="3200" b="1" dirty="0" err="1"/>
              <a:t>Лускановой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5879" y="1988840"/>
            <a:ext cx="8534752" cy="5214974"/>
          </a:xfrm>
        </p:spPr>
        <p:txBody>
          <a:bodyPr>
            <a:noAutofit/>
          </a:bodyPr>
          <a:lstStyle/>
          <a:p>
            <a:r>
              <a:rPr lang="ru-RU" sz="1800" b="1" dirty="0"/>
              <a:t>Цель:</a:t>
            </a:r>
            <a:r>
              <a:rPr lang="ru-RU" sz="1800" dirty="0"/>
              <a:t> выявление </a:t>
            </a:r>
            <a:r>
              <a:rPr lang="ru-RU" sz="1800" dirty="0" err="1"/>
              <a:t>сформированности</a:t>
            </a:r>
            <a:r>
              <a:rPr lang="ru-RU" sz="1800" dirty="0"/>
              <a:t> внутренней позиции школьника, выявление мотивации учения.</a:t>
            </a:r>
          </a:p>
          <a:p>
            <a:r>
              <a:rPr lang="ru-RU" sz="1800" b="1" dirty="0"/>
              <a:t>Оцениваемое УУД</a:t>
            </a:r>
            <a:r>
              <a:rPr lang="ru-RU" sz="1800" i="1" dirty="0"/>
              <a:t>:</a:t>
            </a:r>
            <a:r>
              <a:rPr lang="ru-RU" sz="1800" dirty="0"/>
              <a:t> личностные УУД - действия направленные на определение своего отношения к школе и школьной действительности; действия, устанавливающие смысл учения (самоопределение и </a:t>
            </a:r>
            <a:r>
              <a:rPr lang="ru-RU" sz="1800" dirty="0" err="1"/>
              <a:t>смыслообразование</a:t>
            </a:r>
            <a:r>
              <a:rPr lang="ru-RU" sz="1800" dirty="0"/>
              <a:t>).</a:t>
            </a:r>
          </a:p>
          <a:p>
            <a:r>
              <a:rPr lang="ru-RU" sz="1800" b="1" dirty="0"/>
              <a:t>Возраст:</a:t>
            </a:r>
            <a:r>
              <a:rPr lang="ru-RU" sz="1800" i="1" dirty="0"/>
              <a:t> </a:t>
            </a:r>
            <a:r>
              <a:rPr lang="ru-RU" sz="1800" dirty="0"/>
              <a:t>6,5 - 10 лет.</a:t>
            </a:r>
          </a:p>
          <a:p>
            <a:r>
              <a:rPr lang="ru-RU" sz="1800" b="1" dirty="0"/>
              <a:t> Форма</a:t>
            </a:r>
            <a:r>
              <a:rPr lang="ru-RU" sz="1800" dirty="0"/>
              <a:t>: фронтальная письменная работа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28596" y="-441475"/>
            <a:ext cx="87154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 CYR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>
              <a:latin typeface="Times New Roman CYR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 CYR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>
              <a:latin typeface="Times New Roman CYR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 CYR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>
              <a:latin typeface="Times New Roman CYR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610904" y="1928802"/>
          <a:ext cx="5922191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28596" y="5286388"/>
            <a:ext cx="85181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42852"/>
            <a:ext cx="8643998" cy="2017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Круговая  диаграмма  личностных УУД  в  1-г классе</a:t>
            </a:r>
            <a:endParaRPr lang="ru-RU" dirty="0"/>
          </a:p>
          <a:p>
            <a:r>
              <a:rPr lang="ru-RU" b="1" dirty="0"/>
              <a:t>2016-2017 </a:t>
            </a:r>
            <a:r>
              <a:rPr lang="ru-RU" b="1" dirty="0" err="1"/>
              <a:t>уч</a:t>
            </a:r>
            <a:r>
              <a:rPr lang="ru-RU" b="1" dirty="0"/>
              <a:t>. г. (1- полугодие )</a:t>
            </a:r>
            <a:endParaRPr lang="ru-RU" dirty="0"/>
          </a:p>
          <a:p>
            <a:r>
              <a:rPr lang="ru-RU" dirty="0"/>
              <a:t>Учитель: </a:t>
            </a:r>
            <a:r>
              <a:rPr lang="ru-RU" dirty="0" err="1"/>
              <a:t>Илющенко</a:t>
            </a:r>
            <a:r>
              <a:rPr lang="ru-RU" dirty="0"/>
              <a:t> О.С.</a:t>
            </a:r>
          </a:p>
          <a:p>
            <a:r>
              <a:rPr lang="ru-RU" dirty="0"/>
              <a:t>Педагог - психолог  Болотова  А.И.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Общий уровень развития личностных УУД в 1г классе</a:t>
            </a:r>
          </a:p>
          <a:p>
            <a:pPr>
              <a:lnSpc>
                <a:spcPct val="95000"/>
              </a:lnSpc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786322"/>
            <a:ext cx="9144001" cy="2017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Вывод: </a:t>
            </a:r>
          </a:p>
          <a:p>
            <a:r>
              <a:rPr lang="ru-RU" dirty="0"/>
              <a:t>Развитие личностных  УУД в 1г классе соответствует возрастной норме, наличие детей с  неадекватной, заниженной и завышенной  самооценкой говорит  о необходимости коррекции , которая заключается в адекватной оценке учителя с акцентом на достижения ребенка, даже если он и не дает правильного итогового результата</a:t>
            </a:r>
          </a:p>
          <a:p>
            <a:pPr>
              <a:lnSpc>
                <a:spcPct val="95000"/>
              </a:lnSpc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16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Тема16</Template>
  <TotalTime>224</TotalTime>
  <Words>651</Words>
  <Application>Microsoft Office PowerPoint</Application>
  <PresentationFormat>Экран (4:3)</PresentationFormat>
  <Paragraphs>150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MingLiU</vt:lpstr>
      <vt:lpstr>Times New Roman</vt:lpstr>
      <vt:lpstr>Times New Roman CYR</vt:lpstr>
      <vt:lpstr>Тема16</vt:lpstr>
      <vt:lpstr>Программа   мониторинга             сформированности         уровня УУД на 2017-2018 уч.г.</vt:lpstr>
      <vt:lpstr>Краткая аннотация</vt:lpstr>
      <vt:lpstr>Задачи мониторинга</vt:lpstr>
      <vt:lpstr>Презентация PowerPoint</vt:lpstr>
      <vt:lpstr>Презентация PowerPoint</vt:lpstr>
      <vt:lpstr>Коммуникативные   универсальные учебные действия. </vt:lpstr>
      <vt:lpstr>Презентация PowerPoint</vt:lpstr>
      <vt:lpstr>Личностные УУД, анкета школьной мотивации Лускановой</vt:lpstr>
      <vt:lpstr>Презентация PowerPoint</vt:lpstr>
      <vt:lpstr>Познавательные УУД Р.Амтхауэр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  мониторинга   сформированности     уровня УУД на 2017-2018 уч.г.</dc:title>
  <dc:creator>8018</dc:creator>
  <cp:lastModifiedBy>Valer</cp:lastModifiedBy>
  <cp:revision>32</cp:revision>
  <dcterms:created xsi:type="dcterms:W3CDTF">2017-09-01T10:15:56Z</dcterms:created>
  <dcterms:modified xsi:type="dcterms:W3CDTF">2017-09-24T08:54:40Z</dcterms:modified>
</cp:coreProperties>
</file>