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5"/>
  </p:notesMasterIdLst>
  <p:handoutMasterIdLst>
    <p:handoutMasterId r:id="rId26"/>
  </p:handoutMasterIdLst>
  <p:sldIdLst>
    <p:sldId id="462" r:id="rId2"/>
    <p:sldId id="465" r:id="rId3"/>
    <p:sldId id="466" r:id="rId4"/>
    <p:sldId id="467" r:id="rId5"/>
    <p:sldId id="456" r:id="rId6"/>
    <p:sldId id="464" r:id="rId7"/>
    <p:sldId id="457" r:id="rId8"/>
    <p:sldId id="460" r:id="rId9"/>
    <p:sldId id="461" r:id="rId10"/>
    <p:sldId id="452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68" r:id="rId19"/>
    <p:sldId id="470" r:id="rId20"/>
    <p:sldId id="471" r:id="rId21"/>
    <p:sldId id="472" r:id="rId22"/>
    <p:sldId id="473" r:id="rId23"/>
    <p:sldId id="463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0E29423F-01CB-48AF-B50C-41DDC9660008}">
          <p14:sldIdLst>
            <p14:sldId id="423"/>
          </p14:sldIdLst>
        </p14:section>
        <p14:section name="Введение" id="{F98F81A2-5CDF-4C82-8D8B-6C18363FCDBC}">
          <p14:sldIdLst>
            <p14:sldId id="434"/>
            <p14:sldId id="260"/>
            <p14:sldId id="425"/>
            <p14:sldId id="431"/>
          </p14:sldIdLst>
        </p14:section>
        <p14:section name="С чего начать?" id="{3F561471-19F0-4F90-8E37-3A2AB823A908}">
          <p14:sldIdLst>
            <p14:sldId id="377"/>
            <p14:sldId id="422"/>
            <p14:sldId id="420"/>
            <p14:sldId id="419"/>
            <p14:sldId id="363"/>
            <p14:sldId id="361"/>
          </p14:sldIdLst>
        </p14:section>
        <p14:section name="Дизайн" id="{06901D9F-EF1E-4782-9C46-5F1FA9B5D477}">
          <p14:sldIdLst>
            <p14:sldId id="442"/>
            <p14:sldId id="443"/>
            <p14:sldId id="444"/>
            <p14:sldId id="436"/>
            <p14:sldId id="383"/>
            <p14:sldId id="437"/>
            <p14:sldId id="438"/>
            <p14:sldId id="445"/>
            <p14:sldId id="446"/>
            <p14:sldId id="302"/>
            <p14:sldId id="390"/>
            <p14:sldId id="447"/>
            <p14:sldId id="365"/>
            <p14:sldId id="366"/>
            <p14:sldId id="286"/>
          </p14:sldIdLst>
        </p14:section>
        <p14:section name="Картинки" id="{9A0488D3-CEED-4B4C-BEB0-732B6871387B}">
          <p14:sldIdLst>
            <p14:sldId id="264"/>
            <p14:sldId id="309"/>
            <p14:sldId id="319"/>
            <p14:sldId id="312"/>
            <p14:sldId id="313"/>
            <p14:sldId id="320"/>
            <p14:sldId id="355"/>
            <p14:sldId id="356"/>
            <p14:sldId id="281"/>
            <p14:sldId id="371"/>
            <p14:sldId id="428"/>
          </p14:sldIdLst>
        </p14:section>
        <p14:section name="Зачем нужны презентации?" id="{23CAF385-B45F-40A8-A905-550DEB24A701}">
          <p14:sldIdLst>
            <p14:sldId id="303"/>
            <p14:sldId id="325"/>
            <p14:sldId id="326"/>
            <p14:sldId id="327"/>
          </p14:sldIdLst>
        </p14:section>
        <p14:section name="Структура" id="{C13CE88D-FEF8-4A21-B116-4C545272C363}">
          <p14:sldIdLst>
            <p14:sldId id="335"/>
            <p14:sldId id="330"/>
            <p14:sldId id="331"/>
            <p14:sldId id="332"/>
            <p14:sldId id="333"/>
            <p14:sldId id="334"/>
            <p14:sldId id="429"/>
          </p14:sldIdLst>
        </p14:section>
        <p14:section name="Пример: Структура" id="{DF813998-9917-4E2E-9204-954307AFB513}">
          <p14:sldIdLst>
            <p14:sldId id="404"/>
            <p14:sldId id="405"/>
            <p14:sldId id="406"/>
            <p14:sldId id="407"/>
            <p14:sldId id="408"/>
            <p14:sldId id="409"/>
            <p14:sldId id="400"/>
            <p14:sldId id="401"/>
            <p14:sldId id="402"/>
            <p14:sldId id="403"/>
            <p14:sldId id="433"/>
          </p14:sldIdLst>
        </p14:section>
        <p14:section name="Практикуйтесь" id="{3BA6767D-24B0-409F-8018-89EA1F0989B3}">
          <p14:sldIdLst>
            <p14:sldId id="430"/>
            <p14:sldId id="411"/>
            <p14:sldId id="323"/>
            <p14:sldId id="440"/>
            <p14:sldId id="337"/>
            <p14:sldId id="412"/>
            <p14:sldId id="269"/>
            <p14:sldId id="44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28" autoAdjust="0"/>
  </p:normalViewPr>
  <p:slideViewPr>
    <p:cSldViewPr>
      <p:cViewPr>
        <p:scale>
          <a:sx n="96" d="100"/>
          <a:sy n="96" d="100"/>
        </p:scale>
        <p:origin x="-198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179F6-F1F7-41F6-8219-4468574286F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61B0F-7474-4315-927F-509DA6EA1E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2931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761E-31C0-4425-B9B9-5F2CDC45865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D5FD2-F886-44AB-9094-50CF7EF372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947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0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07" indent="0" algn="ctr">
              <a:buNone/>
              <a:defRPr/>
            </a:lvl2pPr>
            <a:lvl3pPr marL="642816" indent="0" algn="ctr">
              <a:buNone/>
              <a:defRPr/>
            </a:lvl3pPr>
            <a:lvl4pPr marL="964224" indent="0" algn="ctr">
              <a:buNone/>
              <a:defRPr/>
            </a:lvl4pPr>
            <a:lvl5pPr marL="1285631" indent="0" algn="ctr">
              <a:buNone/>
              <a:defRPr/>
            </a:lvl5pPr>
            <a:lvl6pPr marL="1607041" indent="0" algn="ctr">
              <a:buNone/>
              <a:defRPr/>
            </a:lvl6pPr>
            <a:lvl7pPr marL="1928447" indent="0" algn="ctr">
              <a:buNone/>
              <a:defRPr/>
            </a:lvl7pPr>
            <a:lvl8pPr marL="2249856" indent="0" algn="ctr">
              <a:buNone/>
              <a:defRPr/>
            </a:lvl8pPr>
            <a:lvl9pPr marL="2571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0001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39712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2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965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72516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07" indent="0">
              <a:buNone/>
              <a:defRPr sz="1300"/>
            </a:lvl2pPr>
            <a:lvl3pPr marL="642816" indent="0">
              <a:buNone/>
              <a:defRPr sz="1100"/>
            </a:lvl3pPr>
            <a:lvl4pPr marL="964224" indent="0">
              <a:buNone/>
              <a:defRPr sz="1000"/>
            </a:lvl4pPr>
            <a:lvl5pPr marL="1285631" indent="0">
              <a:buNone/>
              <a:defRPr sz="1000"/>
            </a:lvl5pPr>
            <a:lvl6pPr marL="1607041" indent="0">
              <a:buNone/>
              <a:defRPr sz="1000"/>
            </a:lvl6pPr>
            <a:lvl7pPr marL="1928447" indent="0">
              <a:buNone/>
              <a:defRPr sz="1000"/>
            </a:lvl7pPr>
            <a:lvl8pPr marL="2249856" indent="0">
              <a:buNone/>
              <a:defRPr sz="1000"/>
            </a:lvl8pPr>
            <a:lvl9pPr marL="25712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864432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75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75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9461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07" indent="0">
              <a:buNone/>
              <a:defRPr sz="1400" b="1"/>
            </a:lvl2pPr>
            <a:lvl3pPr marL="642816" indent="0">
              <a:buNone/>
              <a:defRPr sz="1300" b="1"/>
            </a:lvl3pPr>
            <a:lvl4pPr marL="964224" indent="0">
              <a:buNone/>
              <a:defRPr sz="1100" b="1"/>
            </a:lvl4pPr>
            <a:lvl5pPr marL="1285631" indent="0">
              <a:buNone/>
              <a:defRPr sz="1100" b="1"/>
            </a:lvl5pPr>
            <a:lvl6pPr marL="1607041" indent="0">
              <a:buNone/>
              <a:defRPr sz="1100" b="1"/>
            </a:lvl6pPr>
            <a:lvl7pPr marL="1928447" indent="0">
              <a:buNone/>
              <a:defRPr sz="1100" b="1"/>
            </a:lvl7pPr>
            <a:lvl8pPr marL="2249856" indent="0">
              <a:buNone/>
              <a:defRPr sz="1100" b="1"/>
            </a:lvl8pPr>
            <a:lvl9pPr marL="257126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07" indent="0">
              <a:buNone/>
              <a:defRPr sz="1400" b="1"/>
            </a:lvl2pPr>
            <a:lvl3pPr marL="642816" indent="0">
              <a:buNone/>
              <a:defRPr sz="1300" b="1"/>
            </a:lvl3pPr>
            <a:lvl4pPr marL="964224" indent="0">
              <a:buNone/>
              <a:defRPr sz="1100" b="1"/>
            </a:lvl4pPr>
            <a:lvl5pPr marL="1285631" indent="0">
              <a:buNone/>
              <a:defRPr sz="1100" b="1"/>
            </a:lvl5pPr>
            <a:lvl6pPr marL="1607041" indent="0">
              <a:buNone/>
              <a:defRPr sz="1100" b="1"/>
            </a:lvl6pPr>
            <a:lvl7pPr marL="1928447" indent="0">
              <a:buNone/>
              <a:defRPr sz="1100" b="1"/>
            </a:lvl7pPr>
            <a:lvl8pPr marL="2249856" indent="0">
              <a:buNone/>
              <a:defRPr sz="1100" b="1"/>
            </a:lvl8pPr>
            <a:lvl9pPr marL="257126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4275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20115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150799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0" y="273476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0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07" indent="0">
              <a:buNone/>
              <a:defRPr sz="800"/>
            </a:lvl2pPr>
            <a:lvl3pPr marL="642816" indent="0">
              <a:buNone/>
              <a:defRPr sz="700"/>
            </a:lvl3pPr>
            <a:lvl4pPr marL="964224" indent="0">
              <a:buNone/>
              <a:defRPr sz="600"/>
            </a:lvl4pPr>
            <a:lvl5pPr marL="1285631" indent="0">
              <a:buNone/>
              <a:defRPr sz="600"/>
            </a:lvl5pPr>
            <a:lvl6pPr marL="1607041" indent="0">
              <a:buNone/>
              <a:defRPr sz="600"/>
            </a:lvl6pPr>
            <a:lvl7pPr marL="1928447" indent="0">
              <a:buNone/>
              <a:defRPr sz="600"/>
            </a:lvl7pPr>
            <a:lvl8pPr marL="2249856" indent="0">
              <a:buNone/>
              <a:defRPr sz="600"/>
            </a:lvl8pPr>
            <a:lvl9pPr marL="257126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934703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8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8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07" indent="0">
              <a:buNone/>
              <a:defRPr sz="2000"/>
            </a:lvl2pPr>
            <a:lvl3pPr marL="642816" indent="0">
              <a:buNone/>
              <a:defRPr sz="1700"/>
            </a:lvl3pPr>
            <a:lvl4pPr marL="964224" indent="0">
              <a:buNone/>
              <a:defRPr sz="1400"/>
            </a:lvl4pPr>
            <a:lvl5pPr marL="1285631" indent="0">
              <a:buNone/>
              <a:defRPr sz="1400"/>
            </a:lvl5pPr>
            <a:lvl6pPr marL="1607041" indent="0">
              <a:buNone/>
              <a:defRPr sz="1400"/>
            </a:lvl6pPr>
            <a:lvl7pPr marL="1928447" indent="0">
              <a:buNone/>
              <a:defRPr sz="1400"/>
            </a:lvl7pPr>
            <a:lvl8pPr marL="2249856" indent="0">
              <a:buNone/>
              <a:defRPr sz="1400"/>
            </a:lvl8pPr>
            <a:lvl9pPr marL="2571264" indent="0">
              <a:buNone/>
              <a:defRPr sz="14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8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07" indent="0">
              <a:buNone/>
              <a:defRPr sz="800"/>
            </a:lvl2pPr>
            <a:lvl3pPr marL="642816" indent="0">
              <a:buNone/>
              <a:defRPr sz="700"/>
            </a:lvl3pPr>
            <a:lvl4pPr marL="964224" indent="0">
              <a:buNone/>
              <a:defRPr sz="600"/>
            </a:lvl4pPr>
            <a:lvl5pPr marL="1285631" indent="0">
              <a:buNone/>
              <a:defRPr sz="600"/>
            </a:lvl5pPr>
            <a:lvl6pPr marL="1607041" indent="0">
              <a:buNone/>
              <a:defRPr sz="600"/>
            </a:lvl6pPr>
            <a:lvl7pPr marL="1928447" indent="0">
              <a:buNone/>
              <a:defRPr sz="600"/>
            </a:lvl7pPr>
            <a:lvl8pPr marL="2249856" indent="0">
              <a:buNone/>
              <a:defRPr sz="600"/>
            </a:lvl8pPr>
            <a:lvl9pPr marL="257126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117988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0000"/>
            </a:gs>
          </a:gsLst>
          <a:lin ang="528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2972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1" tIns="35711" rIns="35711" bIns="3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72" y="1946675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1" tIns="35711" rIns="35711" bIns="3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59415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+mj-lt"/>
          <a:ea typeface="+mj-ea"/>
          <a:cs typeface="+mj-cs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321407" algn="l" rtl="0" fontAlgn="base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816" algn="l" rtl="0" fontAlgn="base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224" algn="l" rtl="0" fontAlgn="base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631" algn="l" rtl="0" fontAlgn="base">
        <a:spcBef>
          <a:spcPct val="0"/>
        </a:spcBef>
        <a:spcAft>
          <a:spcPct val="0"/>
        </a:spcAft>
        <a:defRPr sz="59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589248" indent="-401760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1728" indent="-401760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4208" indent="-401760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26688" indent="-401760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39168" indent="-401760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60576" indent="-40176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81984" indent="-40176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03391" indent="-40176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24800" indent="-40176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07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16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224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631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041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447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856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264" algn="l" defTabSz="321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/>
          </p:cNvSpPr>
          <p:nvPr>
            <p:ph type="title"/>
          </p:nvPr>
        </p:nvSpPr>
        <p:spPr>
          <a:xfrm>
            <a:off x="5286380" y="1628775"/>
            <a:ext cx="3643338" cy="4608513"/>
          </a:xfrm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Тенденции развития педагогической поддержки профессионального самоопределения учащейся молодежи</a:t>
            </a:r>
            <a:br>
              <a:rPr lang="ru-RU" sz="26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6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charset="0"/>
              </a:rPr>
            </a:br>
            <a: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Родичев Н.Ф</a:t>
            </a:r>
            <a:r>
              <a:rPr lang="ru-RU" sz="1600" b="1" smtClean="0">
                <a:solidFill>
                  <a:schemeClr val="tx1"/>
                </a:solidFill>
                <a:latin typeface="Arial" charset="0"/>
              </a:rPr>
              <a:t>., март 2016 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г.</a:t>
            </a:r>
            <a:r>
              <a:rPr lang="ru-RU" sz="1600" dirty="0" smtClean="0">
                <a:solidFill>
                  <a:srgbClr val="3F14F8"/>
                </a:solidFill>
                <a:latin typeface="Arial" charset="0"/>
              </a:rPr>
              <a:t/>
            </a:r>
            <a:br>
              <a:rPr lang="ru-RU" sz="1600" dirty="0" smtClean="0">
                <a:solidFill>
                  <a:srgbClr val="3F14F8"/>
                </a:solidFill>
                <a:latin typeface="Arial" charset="0"/>
              </a:rPr>
            </a:br>
            <a:r>
              <a:rPr lang="ru-RU" sz="1600" dirty="0" smtClean="0">
                <a:solidFill>
                  <a:srgbClr val="3F14F8"/>
                </a:solidFill>
                <a:latin typeface="Arial" charset="0"/>
              </a:rPr>
              <a:t>.</a:t>
            </a:r>
          </a:p>
        </p:txBody>
      </p:sp>
      <p:pic>
        <p:nvPicPr>
          <p:cNvPr id="14339" name="Содержимое 5" descr="10511371-lar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3" y="1500188"/>
            <a:ext cx="5000660" cy="4500562"/>
          </a:xfrm>
        </p:spPr>
      </p:pic>
      <p:pic>
        <p:nvPicPr>
          <p:cNvPr id="1026" name="Picture 2" descr="C:\Users\513pk\Pictures\Скриншот РА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0870"/>
            <a:ext cx="8143932" cy="1203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2113733"/>
          <a:ext cx="3357586" cy="5789183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4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2786049" y="785793"/>
          <a:ext cx="6143670" cy="1357324"/>
        </p:xfrm>
        <a:graphic>
          <a:graphicData uri="http://schemas.openxmlformats.org/drawingml/2006/table">
            <a:tbl>
              <a:tblPr/>
              <a:tblGrid>
                <a:gridCol w="2115034"/>
                <a:gridCol w="2014318"/>
                <a:gridCol w="2014318"/>
              </a:tblGrid>
              <a:tr h="4332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Модели самоопределения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Доиндустри-альная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Индустриальная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Постиндуст-риальная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Молния 4"/>
          <p:cNvSpPr/>
          <p:nvPr/>
        </p:nvSpPr>
        <p:spPr>
          <a:xfrm>
            <a:off x="7643834" y="3000372"/>
            <a:ext cx="357190" cy="571505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929058" y="3429000"/>
            <a:ext cx="357190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858148" y="2285992"/>
            <a:ext cx="0" cy="42862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5643578"/>
            <a:ext cx="990600" cy="990600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5857884" y="2500306"/>
            <a:ext cx="0" cy="314327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5643578"/>
            <a:ext cx="990600" cy="990600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>
            <a:off x="4500562" y="2500306"/>
            <a:ext cx="0" cy="314327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643314"/>
            <a:ext cx="704848" cy="642942"/>
          </a:xfrm>
          <a:prstGeom prst="rect">
            <a:avLst/>
          </a:prstGeom>
        </p:spPr>
      </p:pic>
      <p:pic>
        <p:nvPicPr>
          <p:cNvPr id="21" name="Рисунок 20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285992"/>
            <a:ext cx="762000" cy="762000"/>
          </a:xfrm>
          <a:prstGeom prst="rect">
            <a:avLst/>
          </a:prstGeom>
        </p:spPr>
      </p:pic>
      <p:cxnSp>
        <p:nvCxnSpPr>
          <p:cNvPr id="22" name="Прямая со стрелкой 21"/>
          <p:cNvCxnSpPr/>
          <p:nvPr/>
        </p:nvCxnSpPr>
        <p:spPr>
          <a:xfrm>
            <a:off x="3714744" y="2714620"/>
            <a:ext cx="114300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2857496"/>
            <a:ext cx="762000" cy="762000"/>
          </a:xfrm>
          <a:prstGeom prst="rect">
            <a:avLst/>
          </a:prstGeom>
        </p:spPr>
      </p:pic>
      <p:sp>
        <p:nvSpPr>
          <p:cNvPr id="27" name="Молния 26"/>
          <p:cNvSpPr/>
          <p:nvPr/>
        </p:nvSpPr>
        <p:spPr>
          <a:xfrm>
            <a:off x="7929586" y="4786322"/>
            <a:ext cx="500066" cy="571503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857620" y="5072074"/>
            <a:ext cx="392909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000760" y="2357430"/>
            <a:ext cx="1714512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Поручения Путина - 2016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3857628"/>
            <a:ext cx="2500330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Мой-ориентир.РФ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навигатор ресурсов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357166"/>
            <a:ext cx="3857652" cy="571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Межстрановые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кадровые пылесосы</a:t>
            </a: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7" grpId="0" animBg="1"/>
      <p:bldP spid="2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3857621" y="785793"/>
          <a:ext cx="4500594" cy="1357324"/>
        </p:xfrm>
        <a:graphic>
          <a:graphicData uri="http://schemas.openxmlformats.org/drawingml/2006/table">
            <a:tbl>
              <a:tblPr/>
              <a:tblGrid>
                <a:gridCol w="2305182"/>
                <a:gridCol w="2195412"/>
              </a:tblGrid>
              <a:tr h="43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Поколения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Y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Z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786182" y="3714752"/>
            <a:ext cx="357190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358082" y="2285992"/>
            <a:ext cx="0" cy="107157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3357562"/>
            <a:ext cx="762000" cy="762000"/>
          </a:xfrm>
          <a:prstGeom prst="rect">
            <a:avLst/>
          </a:prstGeom>
        </p:spPr>
      </p:pic>
      <p:pic>
        <p:nvPicPr>
          <p:cNvPr id="10" name="Рисунок 9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715016"/>
            <a:ext cx="762000" cy="762000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>
            <a:off x="7072330" y="2357430"/>
            <a:ext cx="0" cy="32861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857620" y="6143644"/>
            <a:ext cx="271464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Молния 18"/>
          <p:cNvSpPr/>
          <p:nvPr/>
        </p:nvSpPr>
        <p:spPr>
          <a:xfrm>
            <a:off x="7572396" y="4286256"/>
            <a:ext cx="810768" cy="1164779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786182" y="4857760"/>
            <a:ext cx="3857652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214810" y="2000241"/>
            <a:ext cx="1643074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Есть ли в России?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00958" y="2071679"/>
            <a:ext cx="1357322" cy="7143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Профориента-ционный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нейронет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3857620" y="785793"/>
          <a:ext cx="4714907" cy="1357324"/>
        </p:xfrm>
        <a:graphic>
          <a:graphicData uri="http://schemas.openxmlformats.org/drawingml/2006/table">
            <a:tbl>
              <a:tblPr/>
              <a:tblGrid>
                <a:gridCol w="2414952"/>
                <a:gridCol w="2299955"/>
              </a:tblGrid>
              <a:tr h="43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Конкуренция или кооперация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«Арена»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«Санаторий»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Молния 4"/>
          <p:cNvSpPr/>
          <p:nvPr/>
        </p:nvSpPr>
        <p:spPr>
          <a:xfrm>
            <a:off x="4643438" y="4071942"/>
            <a:ext cx="571504" cy="642942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sp>
        <p:nvSpPr>
          <p:cNvPr id="6" name="Молния 5"/>
          <p:cNvSpPr/>
          <p:nvPr/>
        </p:nvSpPr>
        <p:spPr>
          <a:xfrm>
            <a:off x="4786314" y="3357562"/>
            <a:ext cx="500066" cy="642941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86314" y="2285992"/>
            <a:ext cx="0" cy="107157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57620" y="3571876"/>
            <a:ext cx="857256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857620" y="4357694"/>
            <a:ext cx="78581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5143512"/>
            <a:ext cx="990600" cy="990600"/>
          </a:xfrm>
          <a:prstGeom prst="rect">
            <a:avLst/>
          </a:prstGeom>
        </p:spPr>
      </p:pic>
      <p:pic>
        <p:nvPicPr>
          <p:cNvPr id="17" name="Рисунок 16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5214950"/>
            <a:ext cx="762000" cy="762000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>
            <a:off x="3786182" y="5643578"/>
            <a:ext cx="78581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86446" y="5643578"/>
            <a:ext cx="150019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714620"/>
            <a:ext cx="990600" cy="990600"/>
          </a:xfrm>
          <a:prstGeom prst="rect">
            <a:avLst/>
          </a:prstGeom>
        </p:spPr>
      </p:pic>
      <p:cxnSp>
        <p:nvCxnSpPr>
          <p:cNvPr id="22" name="Прямая со стрелкой 21"/>
          <p:cNvCxnSpPr/>
          <p:nvPr/>
        </p:nvCxnSpPr>
        <p:spPr>
          <a:xfrm>
            <a:off x="3857620" y="3000372"/>
            <a:ext cx="321471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285992"/>
            <a:ext cx="642942" cy="642942"/>
          </a:xfrm>
          <a:prstGeom prst="rect">
            <a:avLst/>
          </a:prstGeom>
        </p:spPr>
      </p:pic>
      <p:pic>
        <p:nvPicPr>
          <p:cNvPr id="26" name="Рисунок 25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5786454"/>
            <a:ext cx="762000" cy="762000"/>
          </a:xfrm>
          <a:prstGeom prst="rect">
            <a:avLst/>
          </a:prstGeom>
        </p:spPr>
      </p:pic>
      <p:cxnSp>
        <p:nvCxnSpPr>
          <p:cNvPr id="27" name="Прямая со стрелкой 26"/>
          <p:cNvCxnSpPr/>
          <p:nvPr/>
        </p:nvCxnSpPr>
        <p:spPr>
          <a:xfrm>
            <a:off x="3786182" y="6286520"/>
            <a:ext cx="271464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3857621" y="785793"/>
          <a:ext cx="4500594" cy="1357324"/>
        </p:xfrm>
        <a:graphic>
          <a:graphicData uri="http://schemas.openxmlformats.org/drawingml/2006/table">
            <a:tbl>
              <a:tblPr/>
              <a:tblGrid>
                <a:gridCol w="2305182"/>
                <a:gridCol w="2195412"/>
              </a:tblGrid>
              <a:tr h="43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Чей язык и чьи ценности?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Педагоги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Эйчеры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3857620" y="3143248"/>
            <a:ext cx="857256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86182" y="4357694"/>
            <a:ext cx="3857652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714620"/>
            <a:ext cx="990600" cy="990600"/>
          </a:xfrm>
          <a:prstGeom prst="rect">
            <a:avLst/>
          </a:prstGeom>
        </p:spPr>
      </p:pic>
      <p:pic>
        <p:nvPicPr>
          <p:cNvPr id="22" name="Рисунок 21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3786190"/>
            <a:ext cx="990600" cy="990600"/>
          </a:xfrm>
          <a:prstGeom prst="rect">
            <a:avLst/>
          </a:prstGeom>
        </p:spPr>
      </p:pic>
      <p:pic>
        <p:nvPicPr>
          <p:cNvPr id="23" name="Рисунок 22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500702"/>
            <a:ext cx="990600" cy="990600"/>
          </a:xfrm>
          <a:prstGeom prst="rect">
            <a:avLst/>
          </a:prstGeom>
        </p:spPr>
      </p:pic>
      <p:pic>
        <p:nvPicPr>
          <p:cNvPr id="24" name="Рисунок 23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5715016"/>
            <a:ext cx="762000" cy="762000"/>
          </a:xfrm>
          <a:prstGeom prst="rect">
            <a:avLst/>
          </a:prstGeom>
        </p:spPr>
      </p:pic>
      <p:pic>
        <p:nvPicPr>
          <p:cNvPr id="25" name="Рисунок 24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5286388"/>
            <a:ext cx="762000" cy="762000"/>
          </a:xfrm>
          <a:prstGeom prst="rect">
            <a:avLst/>
          </a:prstGeom>
        </p:spPr>
      </p:pic>
      <p:pic>
        <p:nvPicPr>
          <p:cNvPr id="26" name="Рисунок 25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4786322"/>
            <a:ext cx="762000" cy="762000"/>
          </a:xfrm>
          <a:prstGeom prst="rect">
            <a:avLst/>
          </a:prstGeom>
        </p:spPr>
      </p:pic>
      <p:pic>
        <p:nvPicPr>
          <p:cNvPr id="27" name="Рисунок 26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214554"/>
            <a:ext cx="762000" cy="762000"/>
          </a:xfrm>
          <a:prstGeom prst="rect">
            <a:avLst/>
          </a:prstGeom>
        </p:spPr>
      </p:pic>
      <p:cxnSp>
        <p:nvCxnSpPr>
          <p:cNvPr id="28" name="Прямая со стрелкой 27"/>
          <p:cNvCxnSpPr/>
          <p:nvPr/>
        </p:nvCxnSpPr>
        <p:spPr>
          <a:xfrm>
            <a:off x="3929058" y="6286520"/>
            <a:ext cx="857256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000496" y="5072074"/>
            <a:ext cx="857256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857884" y="6072206"/>
            <a:ext cx="164307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4000496" y="785794"/>
          <a:ext cx="4500594" cy="1480011"/>
        </p:xfrm>
        <a:graphic>
          <a:graphicData uri="http://schemas.openxmlformats.org/drawingml/2006/table">
            <a:tbl>
              <a:tblPr/>
              <a:tblGrid>
                <a:gridCol w="2143140"/>
                <a:gridCol w="2357454"/>
              </a:tblGrid>
              <a:tr h="43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Цифровой ландшафт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Большие данные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Электронный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контент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100" name="AutoShape 4" descr="Картинки по запросу смайлик грустны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артинки по запросу смайлик грустны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Картинки по запросу смайлик грустны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786058"/>
            <a:ext cx="762000" cy="762000"/>
          </a:xfrm>
          <a:prstGeom prst="rect">
            <a:avLst/>
          </a:prstGeom>
        </p:spPr>
      </p:pic>
      <p:sp>
        <p:nvSpPr>
          <p:cNvPr id="4106" name="AutoShape 10" descr="Картинки по запросу смайлик грустны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 descr="весел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357430"/>
            <a:ext cx="776286" cy="776286"/>
          </a:xfrm>
          <a:prstGeom prst="rect">
            <a:avLst/>
          </a:prstGeom>
        </p:spPr>
      </p:pic>
      <p:pic>
        <p:nvPicPr>
          <p:cNvPr id="15" name="Рисунок 14" descr="весел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429000"/>
            <a:ext cx="776286" cy="776286"/>
          </a:xfrm>
          <a:prstGeom prst="rect">
            <a:avLst/>
          </a:prstGeom>
        </p:spPr>
      </p:pic>
      <p:pic>
        <p:nvPicPr>
          <p:cNvPr id="16" name="Рисунок 15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5786454"/>
            <a:ext cx="690562" cy="690562"/>
          </a:xfrm>
          <a:prstGeom prst="rect">
            <a:avLst/>
          </a:prstGeom>
        </p:spPr>
      </p:pic>
      <p:pic>
        <p:nvPicPr>
          <p:cNvPr id="17" name="Рисунок 16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786058"/>
            <a:ext cx="762000" cy="762000"/>
          </a:xfrm>
          <a:prstGeom prst="rect">
            <a:avLst/>
          </a:prstGeom>
        </p:spPr>
      </p:pic>
      <p:pic>
        <p:nvPicPr>
          <p:cNvPr id="18" name="Рисунок 17" descr="весел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2285992"/>
            <a:ext cx="785818" cy="785818"/>
          </a:xfrm>
          <a:prstGeom prst="rect">
            <a:avLst/>
          </a:prstGeom>
        </p:spPr>
      </p:pic>
      <p:pic>
        <p:nvPicPr>
          <p:cNvPr id="19" name="Рисунок 18" descr="весел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5214950"/>
            <a:ext cx="776286" cy="776286"/>
          </a:xfrm>
          <a:prstGeom prst="rect">
            <a:avLst/>
          </a:prstGeom>
        </p:spPr>
      </p:pic>
      <p:pic>
        <p:nvPicPr>
          <p:cNvPr id="20" name="Рисунок 19" descr="весел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4643446"/>
            <a:ext cx="776286" cy="776286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>
            <a:off x="3929058" y="2571744"/>
            <a:ext cx="107157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15074" y="3214686"/>
            <a:ext cx="57150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929058" y="3857628"/>
            <a:ext cx="107157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857620" y="5000636"/>
            <a:ext cx="292895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857620" y="5643578"/>
            <a:ext cx="378621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215074" y="2571744"/>
            <a:ext cx="128588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714744" y="3214686"/>
            <a:ext cx="41910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714744" y="6215082"/>
            <a:ext cx="42862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72198" y="3857628"/>
            <a:ext cx="200026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7429520" y="4500570"/>
            <a:ext cx="1143008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3857621" y="785793"/>
          <a:ext cx="4500594" cy="1357324"/>
        </p:xfrm>
        <a:graphic>
          <a:graphicData uri="http://schemas.openxmlformats.org/drawingml/2006/table">
            <a:tbl>
              <a:tblPr/>
              <a:tblGrid>
                <a:gridCol w="2305182"/>
                <a:gridCol w="2195412"/>
              </a:tblGrid>
              <a:tr h="43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Провайдеры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Системные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Внесистемные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3571876"/>
            <a:ext cx="776286" cy="776286"/>
          </a:xfrm>
          <a:prstGeom prst="rect">
            <a:avLst/>
          </a:prstGeom>
        </p:spPr>
      </p:pic>
      <p:pic>
        <p:nvPicPr>
          <p:cNvPr id="6" name="Рисунок 5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5000636"/>
            <a:ext cx="785818" cy="785818"/>
          </a:xfrm>
          <a:prstGeom prst="rect">
            <a:avLst/>
          </a:prstGeom>
        </p:spPr>
      </p:pic>
      <p:pic>
        <p:nvPicPr>
          <p:cNvPr id="7" name="Рисунок 6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714620"/>
            <a:ext cx="762000" cy="762000"/>
          </a:xfrm>
          <a:prstGeom prst="rect">
            <a:avLst/>
          </a:prstGeom>
        </p:spPr>
      </p:pic>
      <p:pic>
        <p:nvPicPr>
          <p:cNvPr id="8" name="Рисунок 7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2214554"/>
            <a:ext cx="762000" cy="762000"/>
          </a:xfrm>
          <a:prstGeom prst="rect">
            <a:avLst/>
          </a:prstGeom>
        </p:spPr>
      </p:pic>
      <p:pic>
        <p:nvPicPr>
          <p:cNvPr id="9" name="Рисунок 8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5857892"/>
            <a:ext cx="762000" cy="762000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>
            <a:off x="4000496" y="3857628"/>
            <a:ext cx="292895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00496" y="3143248"/>
            <a:ext cx="2286016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29058" y="2500306"/>
            <a:ext cx="307183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857620" y="5572140"/>
            <a:ext cx="3143272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14744" y="6072206"/>
            <a:ext cx="4214842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214810" y="2000241"/>
            <a:ext cx="1643074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Устойчивость?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6286520"/>
            <a:ext cx="3857652" cy="4286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Угроза образовательному суверенитету?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3894133" y="4321181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000496" y="4786322"/>
            <a:ext cx="2571767" cy="642942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Девальвация традиционных дипломов</a:t>
            </a: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3857621" y="785793"/>
          <a:ext cx="4500594" cy="1046798"/>
        </p:xfrm>
        <a:graphic>
          <a:graphicData uri="http://schemas.openxmlformats.org/drawingml/2006/table">
            <a:tbl>
              <a:tblPr/>
              <a:tblGrid>
                <a:gridCol w="2305182"/>
                <a:gridCol w="2195412"/>
              </a:tblGrid>
              <a:tr h="92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Предмет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Технология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Школьный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портфолио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429000"/>
            <a:ext cx="785818" cy="785818"/>
          </a:xfrm>
          <a:prstGeom prst="rect">
            <a:avLst/>
          </a:prstGeom>
        </p:spPr>
      </p:pic>
      <p:pic>
        <p:nvPicPr>
          <p:cNvPr id="7" name="Рисунок 6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857496"/>
            <a:ext cx="776286" cy="776286"/>
          </a:xfrm>
          <a:prstGeom prst="rect">
            <a:avLst/>
          </a:prstGeom>
        </p:spPr>
      </p:pic>
      <p:pic>
        <p:nvPicPr>
          <p:cNvPr id="9" name="Рисунок 8" descr="весел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500438"/>
            <a:ext cx="776286" cy="776286"/>
          </a:xfrm>
          <a:prstGeom prst="rect">
            <a:avLst/>
          </a:prstGeom>
        </p:spPr>
      </p:pic>
      <p:pic>
        <p:nvPicPr>
          <p:cNvPr id="10" name="Рисунок 9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000240"/>
            <a:ext cx="762000" cy="762000"/>
          </a:xfrm>
          <a:prstGeom prst="rect">
            <a:avLst/>
          </a:prstGeom>
        </p:spPr>
      </p:pic>
      <p:pic>
        <p:nvPicPr>
          <p:cNvPr id="11" name="Рисунок 10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4643446"/>
            <a:ext cx="571504" cy="571504"/>
          </a:xfrm>
          <a:prstGeom prst="rect">
            <a:avLst/>
          </a:prstGeom>
        </p:spPr>
      </p:pic>
      <p:pic>
        <p:nvPicPr>
          <p:cNvPr id="12" name="Рисунок 11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5214950"/>
            <a:ext cx="571504" cy="571504"/>
          </a:xfrm>
          <a:prstGeom prst="rect">
            <a:avLst/>
          </a:prstGeom>
        </p:spPr>
      </p:pic>
      <p:pic>
        <p:nvPicPr>
          <p:cNvPr id="13" name="Рисунок 12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5857892"/>
            <a:ext cx="571504" cy="571504"/>
          </a:xfrm>
          <a:prstGeom prst="rect">
            <a:avLst/>
          </a:prstGeom>
        </p:spPr>
      </p:pic>
      <p:cxnSp>
        <p:nvCxnSpPr>
          <p:cNvPr id="14" name="Прямая со стрелкой 13"/>
          <p:cNvCxnSpPr/>
          <p:nvPr/>
        </p:nvCxnSpPr>
        <p:spPr>
          <a:xfrm>
            <a:off x="3786182" y="6215082"/>
            <a:ext cx="292895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14744" y="2428868"/>
            <a:ext cx="292895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14744" y="3857628"/>
            <a:ext cx="57150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14744" y="3286124"/>
            <a:ext cx="57150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786182" y="2928934"/>
            <a:ext cx="378621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86380" y="3857628"/>
            <a:ext cx="128588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 descr="грустн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143380"/>
            <a:ext cx="571504" cy="571504"/>
          </a:xfrm>
          <a:prstGeom prst="rect">
            <a:avLst/>
          </a:prstGeom>
        </p:spPr>
      </p:pic>
      <p:cxnSp>
        <p:nvCxnSpPr>
          <p:cNvPr id="29" name="Прямая со стрелкой 28"/>
          <p:cNvCxnSpPr/>
          <p:nvPr/>
        </p:nvCxnSpPr>
        <p:spPr>
          <a:xfrm>
            <a:off x="3714744" y="5000636"/>
            <a:ext cx="57150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714744" y="5572140"/>
            <a:ext cx="57150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Молния 21"/>
          <p:cNvSpPr/>
          <p:nvPr/>
        </p:nvSpPr>
        <p:spPr>
          <a:xfrm>
            <a:off x="7572396" y="2571744"/>
            <a:ext cx="500066" cy="642941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43768" y="428604"/>
            <a:ext cx="1643074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е-досье?</a:t>
            </a: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571612"/>
          <a:ext cx="3357586" cy="4929224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616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3857621" y="785793"/>
          <a:ext cx="4500594" cy="1357324"/>
        </p:xfrm>
        <a:graphic>
          <a:graphicData uri="http://schemas.openxmlformats.org/drawingml/2006/table">
            <a:tbl>
              <a:tblPr/>
              <a:tblGrid>
                <a:gridCol w="2305182"/>
                <a:gridCol w="2195412"/>
              </a:tblGrid>
              <a:tr h="43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Знания о профессиях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2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Настоящее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Будущее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833678"/>
            <a:ext cx="642942" cy="642942"/>
          </a:xfrm>
          <a:prstGeom prst="rect">
            <a:avLst/>
          </a:prstGeom>
        </p:spPr>
      </p:pic>
      <p:pic>
        <p:nvPicPr>
          <p:cNvPr id="6" name="Рисунок 5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143116"/>
            <a:ext cx="642942" cy="642942"/>
          </a:xfrm>
          <a:prstGeom prst="rect">
            <a:avLst/>
          </a:prstGeom>
        </p:spPr>
      </p:pic>
      <p:pic>
        <p:nvPicPr>
          <p:cNvPr id="7" name="Рисунок 6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500438"/>
            <a:ext cx="642942" cy="642942"/>
          </a:xfrm>
          <a:prstGeom prst="rect">
            <a:avLst/>
          </a:prstGeom>
        </p:spPr>
      </p:pic>
      <p:pic>
        <p:nvPicPr>
          <p:cNvPr id="8" name="Рисунок 7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4643446"/>
            <a:ext cx="642942" cy="642942"/>
          </a:xfrm>
          <a:prstGeom prst="rect">
            <a:avLst/>
          </a:prstGeom>
        </p:spPr>
      </p:pic>
      <p:pic>
        <p:nvPicPr>
          <p:cNvPr id="9" name="Рисунок 8" descr="грустный 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5357826"/>
            <a:ext cx="642942" cy="642942"/>
          </a:xfrm>
          <a:prstGeom prst="rect">
            <a:avLst/>
          </a:prstGeom>
        </p:spPr>
      </p:pic>
      <p:pic>
        <p:nvPicPr>
          <p:cNvPr id="11" name="Рисунок 10" descr="веселый смай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2143116"/>
            <a:ext cx="776286" cy="776286"/>
          </a:xfrm>
          <a:prstGeom prst="rect">
            <a:avLst/>
          </a:prstGeom>
        </p:spPr>
      </p:pic>
      <p:pic>
        <p:nvPicPr>
          <p:cNvPr id="61442" name="Picture 2" descr="https://jerryhinesmk.files.wordpress.com/2010/10/neurons_nl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429000"/>
            <a:ext cx="3368050" cy="254793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357950" y="2928934"/>
            <a:ext cx="2428892" cy="35719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Методичка?</a:t>
            </a: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857365"/>
          <a:ext cx="4000527" cy="4286280"/>
        </p:xfrm>
        <a:graphic>
          <a:graphicData uri="http://schemas.openxmlformats.org/drawingml/2006/table">
            <a:tbl>
              <a:tblPr/>
              <a:tblGrid>
                <a:gridCol w="4000527"/>
              </a:tblGrid>
              <a:tr h="825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Далекое прошлое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825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В.Н.Татищев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4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27-я индустриально-трудовая школа г.Ленинграда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12" name="Group 1"/>
          <p:cNvGraphicFramePr>
            <a:graphicFrameLocks noGrp="1"/>
          </p:cNvGraphicFramePr>
          <p:nvPr/>
        </p:nvGraphicFramePr>
        <p:xfrm>
          <a:off x="4429124" y="1857365"/>
          <a:ext cx="4071966" cy="4286279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99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Сигэкадзу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Фукуяма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(ХХ век)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«Японский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Парсонс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»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16 сфер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48 проб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63 показателя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1"/>
          <p:cNvGraphicFramePr>
            <a:graphicFrameLocks noGrp="1"/>
          </p:cNvGraphicFramePr>
          <p:nvPr/>
        </p:nvGraphicFramePr>
        <p:xfrm>
          <a:off x="357158" y="714357"/>
          <a:ext cx="8072494" cy="981076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385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Профессиональные пробы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00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Идеи и их воплощение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214420"/>
          <a:ext cx="3357585" cy="4629648"/>
        </p:xfrm>
        <a:graphic>
          <a:graphicData uri="http://schemas.openxmlformats.org/drawingml/2006/table">
            <a:tbl>
              <a:tblPr/>
              <a:tblGrid>
                <a:gridCol w="3357585"/>
              </a:tblGrid>
              <a:tr h="63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Чистякова С.Н.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Образ 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Мир профессий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Пробы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Активизирующие методики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5 сфер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3 компонента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12" name="Group 1"/>
          <p:cNvGraphicFramePr>
            <a:graphicFrameLocks noGrp="1"/>
          </p:cNvGraphicFramePr>
          <p:nvPr/>
        </p:nvGraphicFramePr>
        <p:xfrm>
          <a:off x="4500562" y="1285860"/>
          <a:ext cx="4214842" cy="4580586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1767091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И.Бём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Й.Шнайдер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IPLE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INEPS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1279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ru-RU" sz="3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Продуктивное обучение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79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Россия: Социальные практики в «Школе самоопределения»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28604"/>
            <a:ext cx="8501122" cy="92869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Межшкольные учебные комбинаты, «группы постоянного контингента». МУК «Хамовники»,  МУК «Школьник» г.Кемерово, экспериментальные площадки реализации курсов «Человек-Труд –Профессия»,  «Твоя профессиональная карьера», площадка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К.И.Липницкого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857892"/>
            <a:ext cx="8501122" cy="5715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подготовка к профессии, а комплекс пробных действий. «Дневники выбора профессии».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36050" cy="1143000"/>
          </a:xfrm>
          <a:solidFill>
            <a:srgbClr val="CCCCFF"/>
          </a:solidFill>
        </p:spPr>
        <p:txBody>
          <a:bodyPr/>
          <a:lstStyle/>
          <a:p>
            <a:r>
              <a:rPr lang="ru-RU" sz="2400" b="1" dirty="0" smtClean="0">
                <a:solidFill>
                  <a:srgbClr val="3F14F8"/>
                </a:solidFill>
              </a:rPr>
              <a:t>Изменения, повлиявшие на представления о теории и практике профессиональной ориентации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24400"/>
            <a:ext cx="9036050" cy="21336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lnSpc>
                <a:spcPct val="75000"/>
              </a:lnSpc>
              <a:buFont typeface="Arial" charset="0"/>
              <a:buNone/>
            </a:pPr>
            <a:r>
              <a:rPr lang="ru-RU" dirty="0" smtClean="0"/>
              <a:t>	</a:t>
            </a:r>
            <a:r>
              <a:rPr lang="ru-RU" sz="2000" b="1" dirty="0" smtClean="0"/>
              <a:t>Выбор в контексте реалий </a:t>
            </a:r>
          </a:p>
          <a:p>
            <a:pPr>
              <a:lnSpc>
                <a:spcPct val="75000"/>
              </a:lnSpc>
              <a:buFont typeface="Arial" charset="0"/>
              <a:buNone/>
            </a:pPr>
            <a:r>
              <a:rPr lang="ru-RU" sz="2000" b="1" dirty="0" smtClean="0"/>
              <a:t>     </a:t>
            </a:r>
            <a:r>
              <a:rPr lang="ru-RU" sz="2000" b="1" dirty="0" err="1" smtClean="0"/>
              <a:t>постиндустриализма</a:t>
            </a:r>
            <a:r>
              <a:rPr lang="ru-RU" sz="2000" b="1" dirty="0" smtClean="0"/>
              <a:t> и смены типа организационной культуры (по Новикову А.М.), постмодернизма (по Крыловой Н.Б.) и </a:t>
            </a:r>
            <a:r>
              <a:rPr lang="ru-RU" sz="2000" b="1" dirty="0" err="1" smtClean="0"/>
              <a:t>маркетизации</a:t>
            </a:r>
            <a:r>
              <a:rPr lang="ru-RU" sz="2000" b="1" dirty="0" smtClean="0"/>
              <a:t> образования, дефицита представителей «поколения </a:t>
            </a:r>
            <a:r>
              <a:rPr lang="en-US" sz="2000" b="1" dirty="0" smtClean="0"/>
              <a:t>Y</a:t>
            </a:r>
            <a:r>
              <a:rPr lang="ru-RU" sz="2000" b="1" dirty="0" smtClean="0"/>
              <a:t>», демографических и миграционных изменений</a:t>
            </a:r>
          </a:p>
        </p:txBody>
      </p:sp>
      <p:sp>
        <p:nvSpPr>
          <p:cNvPr id="6" name="Овальная выноска 5"/>
          <p:cNvSpPr>
            <a:spLocks noChangeArrowheads="1"/>
          </p:cNvSpPr>
          <p:nvPr/>
        </p:nvSpPr>
        <p:spPr bwMode="auto">
          <a:xfrm>
            <a:off x="179388" y="1484313"/>
            <a:ext cx="3529012" cy="2520950"/>
          </a:xfrm>
          <a:prstGeom prst="wedgeEllipseCallout">
            <a:avLst>
              <a:gd name="adj1" fmla="val -37898"/>
              <a:gd name="adj2" fmla="val 72546"/>
            </a:avLst>
          </a:prstGeom>
          <a:solidFill>
            <a:srgbClr val="3366FF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…немыслим?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…невозможен?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…предопределен?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…альтернативен?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…многоальтернативен?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…необозрим?</a:t>
            </a:r>
          </a:p>
          <a:p>
            <a:pPr algn="ctr"/>
            <a:endParaRPr lang="ru-RU" sz="1600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r>
              <a:rPr lang="ru-RU" sz="1600">
                <a:solidFill>
                  <a:srgbClr val="FFFFFF"/>
                </a:solidFill>
                <a:latin typeface="Calibri" pitchFamily="34" charset="0"/>
              </a:rPr>
              <a:t>Выбор чего?</a:t>
            </a:r>
          </a:p>
        </p:txBody>
      </p:sp>
      <p:pic>
        <p:nvPicPr>
          <p:cNvPr id="23558" name="Picture 6" descr="phoca_thumb_l_%D0%9E%D0%B1%D0%BE%D1%80%D0%BE%D0%BD%D0%BD%D1%8B%D0%B9%20%D0%B7%D0%B0%D0%B2%D0%BE%D0%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196975"/>
            <a:ext cx="4535487" cy="3182938"/>
          </a:xfrm>
          <a:prstGeom prst="rect">
            <a:avLst/>
          </a:prstGeom>
          <a:noFill/>
        </p:spPr>
      </p:pic>
      <p:pic>
        <p:nvPicPr>
          <p:cNvPr id="23560" name="Picture 8" descr="Айга Вверх Стрелка Вправо графические заготовки Загрузить 1 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3284538"/>
            <a:ext cx="1295400" cy="1047750"/>
          </a:xfrm>
          <a:prstGeom prst="rect">
            <a:avLst/>
          </a:prstGeom>
          <a:solidFill>
            <a:srgbClr val="3366FF"/>
          </a:solidFill>
        </p:spPr>
      </p:pic>
      <p:pic>
        <p:nvPicPr>
          <p:cNvPr id="23562" name="Picture 10" descr="Блин, ответить или промолчать?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3141663"/>
            <a:ext cx="1335088" cy="1335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7" name="Group 1"/>
          <p:cNvGraphicFramePr>
            <a:graphicFrameLocks noGrp="1"/>
          </p:cNvGraphicFramePr>
          <p:nvPr/>
        </p:nvGraphicFramePr>
        <p:xfrm>
          <a:off x="357158" y="714356"/>
          <a:ext cx="8286808" cy="1428760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82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Самарская область, 2000-е годы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599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Матрица выбора элективного курса как проба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513pk\Pictures\матрица-самарская-обла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367790"/>
            <a:ext cx="7134249" cy="3775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214420"/>
          <a:ext cx="3357585" cy="3873715"/>
        </p:xfrm>
        <a:graphic>
          <a:graphicData uri="http://schemas.openxmlformats.org/drawingml/2006/table">
            <a:tbl>
              <a:tblPr/>
              <a:tblGrid>
                <a:gridCol w="3357585"/>
              </a:tblGrid>
              <a:tr h="63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Вологодская модель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Региональные кластеры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IT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и связь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Строительство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Туризм и промыслы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12" name="Group 1"/>
          <p:cNvGraphicFramePr>
            <a:graphicFrameLocks noGrp="1"/>
          </p:cNvGraphicFramePr>
          <p:nvPr/>
        </p:nvGraphicFramePr>
        <p:xfrm>
          <a:off x="3857620" y="500042"/>
          <a:ext cx="4857784" cy="6143668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1477365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Идеи авторов 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концепции - 2015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66630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системы критериев и показателей результативности, </a:t>
                      </a: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пустографки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содержания каждой  пробы, позволяющего оценить ее прохождение на основе критериев успешности результата деятельности, удовлетворенности процессом работы, удовлетворенностью «</a:t>
                      </a: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собой-в-работе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системы показателей оценки для каждой пробы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Сопровождение профессионального выбора путем анализа оценок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«пробной пробы» для освоения технологии прохождения проб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Установочные мероприятия</a:t>
                      </a:r>
                    </a:p>
                    <a:p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проб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«отрицательным» результатом пробы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1857365"/>
          <a:ext cx="4071965" cy="4639013"/>
        </p:xfrm>
        <a:graphic>
          <a:graphicData uri="http://schemas.openxmlformats.org/drawingml/2006/table">
            <a:tbl>
              <a:tblPr/>
              <a:tblGrid>
                <a:gridCol w="4071965"/>
              </a:tblGrid>
              <a:tr h="594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Сомнения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1988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Человек для компетенции или компетенция для человека?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88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Как проходил первичный выбор?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Что делать в случае неудачи?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12" name="Group 1"/>
          <p:cNvGraphicFramePr>
            <a:graphicFrameLocks noGrp="1"/>
          </p:cNvGraphicFramePr>
          <p:nvPr/>
        </p:nvGraphicFramePr>
        <p:xfrm>
          <a:off x="4429124" y="1857365"/>
          <a:ext cx="4071966" cy="4509026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99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Чемпионаты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3200" b="0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Taitaja</a:t>
                      </a:r>
                      <a:r>
                        <a:rPr lang="ru-RU" sz="32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(Финляндия)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Нац.чемпионат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(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центросоюз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WSR - WSI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Juniorskills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1"/>
          <p:cNvGraphicFramePr>
            <a:graphicFrameLocks noGrp="1"/>
          </p:cNvGraphicFramePr>
          <p:nvPr/>
        </p:nvGraphicFramePr>
        <p:xfrm>
          <a:off x="357158" y="714357"/>
          <a:ext cx="8072494" cy="981076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385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Соревновательный формы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00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«Арена» или «санаторий»?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572125" y="1500188"/>
            <a:ext cx="3176588" cy="4500562"/>
          </a:xfrm>
          <a:prstGeom prst="rect">
            <a:avLst/>
          </a:prstGeom>
          <a:solidFill>
            <a:schemeClr val="accent4">
              <a:lumMod val="50000"/>
              <a:alpha val="87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СПАСИБО ЗА ВНИМАНИЕ И ПОНИМАНИЕ!</a:t>
            </a:r>
          </a:p>
          <a:p>
            <a:pPr algn="ctr"/>
            <a:endParaRPr lang="ru-RU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8435" name="Содержимое 5" descr="10511371-lar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500188"/>
            <a:ext cx="5022850" cy="4500562"/>
          </a:xfrm>
        </p:spPr>
      </p:pic>
      <p:pic>
        <p:nvPicPr>
          <p:cNvPr id="6" name="Picture 2" descr="C:\Users\513pk\Pictures\Скриншот РА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0870"/>
            <a:ext cx="8286808" cy="1203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2819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F14F8"/>
                </a:solidFill>
                <a:latin typeface="Franklin Gothic Demi" pitchFamily="34" charset="0"/>
                <a:cs typeface="Arial" charset="0"/>
              </a:rPr>
              <a:t>ПР</a:t>
            </a:r>
            <a:r>
              <a:rPr lang="ru-RU" sz="2400" b="1" dirty="0">
                <a:solidFill>
                  <a:srgbClr val="3F14F8"/>
                </a:solidFill>
                <a:cs typeface="Arial" charset="0"/>
              </a:rPr>
              <a:t>ЕДПОСЫЛКИ ИЗМЕНЕНИЙ ТЕОРИИ И ПРАКТИКИ ПЕДАГОГИЧЕСКОЙ ПОДДЕРЖКИ</a:t>
            </a:r>
          </a:p>
          <a:p>
            <a:pPr algn="ctr"/>
            <a:r>
              <a:rPr lang="ru-RU" sz="2400" b="1" dirty="0">
                <a:solidFill>
                  <a:srgbClr val="3F14F8"/>
                </a:solidFill>
                <a:cs typeface="Arial" charset="0"/>
              </a:rPr>
              <a:t>ПРОФЕССИОНАЛЬНОГО САМООПРЕДЕЛЕНИЯ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2149475" cy="19415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endParaRPr lang="ru-RU" sz="15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ru-RU" sz="1500" dirty="0">
                <a:solidFill>
                  <a:schemeClr val="bg1"/>
                </a:solidFill>
                <a:latin typeface="Arial" charset="0"/>
                <a:cs typeface="Arial" charset="0"/>
              </a:rPr>
              <a:t>Деформация представлений о  профессиональном будущем </a:t>
            </a:r>
          </a:p>
          <a:p>
            <a:endParaRPr lang="ru-RU" sz="15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3" y="3714750"/>
            <a:ext cx="2857500" cy="11922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Дисбаланс между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образованием и рынком труда,  дефицит посредников между ними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438" y="5054600"/>
            <a:ext cx="1833562" cy="11918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Рост числа инициатив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новых запросов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3575" y="3284538"/>
            <a:ext cx="5472113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err="1" smtClean="0">
                <a:solidFill>
                  <a:srgbClr val="000000"/>
                </a:solidFill>
              </a:rPr>
              <a:t>Маркетизация</a:t>
            </a:r>
            <a:r>
              <a:rPr lang="ru-RU" b="1" dirty="0" smtClean="0">
                <a:solidFill>
                  <a:srgbClr val="000000"/>
                </a:solidFill>
              </a:rPr>
              <a:t> образования</a:t>
            </a:r>
            <a:r>
              <a:rPr lang="ru-RU" b="1" dirty="0">
                <a:solidFill>
                  <a:srgbClr val="000000"/>
                </a:solidFill>
              </a:rPr>
              <a:t>, </a:t>
            </a:r>
            <a:r>
              <a:rPr lang="ru-RU" b="1" dirty="0" smtClean="0">
                <a:solidFill>
                  <a:srgbClr val="000000"/>
                </a:solidFill>
              </a:rPr>
              <a:t>триумф конкурсов и чемпионатов, </a:t>
            </a:r>
            <a:r>
              <a:rPr lang="ru-RU" b="1" dirty="0">
                <a:solidFill>
                  <a:srgbClr val="000000"/>
                </a:solidFill>
              </a:rPr>
              <a:t>дефицит «голов» и «золотых рук», проблема «лишних людей», сепарация по признаку академической успешности, рынок родительских амбиций, </a:t>
            </a:r>
            <a:r>
              <a:rPr lang="ru-RU" b="1" dirty="0" smtClean="0">
                <a:solidFill>
                  <a:srgbClr val="000000"/>
                </a:solidFill>
              </a:rPr>
              <a:t>имитация практики, средства или цель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1773238"/>
            <a:ext cx="6357982" cy="1361911"/>
          </a:xfrm>
          <a:prstGeom prst="rect">
            <a:avLst/>
          </a:prstGeom>
          <a:gradFill>
            <a:gsLst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Цифровой </a:t>
            </a:r>
            <a:r>
              <a:rPr lang="ru-RU" sz="16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ландшафт </a:t>
            </a:r>
            <a:r>
              <a:rPr lang="ru-RU" sz="16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образования, НТИ, «</a:t>
            </a:r>
            <a:r>
              <a:rPr lang="ru-RU" sz="165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гринфилд</a:t>
            </a:r>
            <a:r>
              <a:rPr lang="ru-RU" sz="16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», «кадровый пылесос», профориентация как логистика человеческого ресурса, «расходящиеся тропки» вместо магистралей, «большой брат», бизнес как заказчик изменений, эпатаж «Атласа новых профессий» </a:t>
            </a:r>
            <a:endParaRPr lang="ru-RU" sz="16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5072074"/>
            <a:ext cx="6500858" cy="1323439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FFFF"/>
                </a:solidFill>
              </a:rPr>
              <a:t>Изменения в старшей школе («зигзаги самоопределения»), декларации ФГОС, новые </a:t>
            </a:r>
            <a:r>
              <a:rPr lang="ru-RU" sz="1600" dirty="0" err="1" smtClean="0">
                <a:solidFill>
                  <a:srgbClr val="FFFFFF"/>
                </a:solidFill>
              </a:rPr>
              <a:t>компьютерно</a:t>
            </a:r>
            <a:r>
              <a:rPr lang="ru-RU" sz="1600" dirty="0" smtClean="0">
                <a:solidFill>
                  <a:srgbClr val="FFFFFF"/>
                </a:solidFill>
              </a:rPr>
              <a:t> опосредованные практики, региональные программы,  инициативы социально ориентированного бизнеса, обновление концептуальных подходов,  риски переноса ряда идей НТИ на образование 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143248"/>
            <a:ext cx="1928826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«Разрушающее развитие»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6429396"/>
            <a:ext cx="4357718" cy="2857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Алармисты против визионеров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6429396"/>
            <a:ext cx="3786214" cy="2857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Нигилизм против «болота»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967288" cy="24923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Конструирование региональных моделей поддержки профессионального самоопределения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0"/>
            <a:ext cx="4429124" cy="6072206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/>
              <a:t>1.Особенности территорий и типов поселений</a:t>
            </a:r>
            <a:br>
              <a:rPr lang="ru-RU" sz="2800" b="1" dirty="0"/>
            </a:br>
            <a:r>
              <a:rPr lang="ru-RU" sz="2800" b="1" dirty="0"/>
              <a:t>2.Административное воздействие и «институциональная составляющая»</a:t>
            </a:r>
            <a:br>
              <a:rPr lang="ru-RU" sz="2800" b="1" dirty="0"/>
            </a:br>
            <a:r>
              <a:rPr lang="ru-RU" sz="2800" b="1" dirty="0"/>
              <a:t>3.Основные, специфические и неспецифические ресурсы</a:t>
            </a:r>
            <a:br>
              <a:rPr lang="ru-RU" sz="2800" b="1" dirty="0"/>
            </a:br>
            <a:r>
              <a:rPr lang="ru-RU" sz="2800" b="1" dirty="0"/>
              <a:t>4.Оценка готовности образовательных организаций</a:t>
            </a:r>
            <a:br>
              <a:rPr lang="ru-RU" sz="2800" b="1" dirty="0"/>
            </a:br>
            <a:r>
              <a:rPr lang="ru-RU" sz="2800" b="1" dirty="0"/>
              <a:t>5.Критерии результативности в отношении учащегося</a:t>
            </a:r>
            <a:r>
              <a:rPr lang="ru-RU" sz="2800" dirty="0"/>
              <a:t> </a:t>
            </a:r>
            <a:r>
              <a:rPr lang="ru-RU" sz="2800" dirty="0">
                <a:latin typeface="Calibri" pitchFamily="34" charset="0"/>
              </a:rPr>
              <a:t> </a:t>
            </a:r>
          </a:p>
        </p:txBody>
      </p:sp>
      <p:pic>
        <p:nvPicPr>
          <p:cNvPr id="19462" name="Picture 6" descr="Скриншот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375"/>
            <a:ext cx="4718050" cy="3751263"/>
          </a:xfrm>
          <a:prstGeom prst="rect">
            <a:avLst/>
          </a:prstGeom>
          <a:noFill/>
        </p:spPr>
      </p:pic>
      <p:pic>
        <p:nvPicPr>
          <p:cNvPr id="19463" name="Picture 7" descr="Скриншот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857760"/>
            <a:ext cx="3357586" cy="134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2113733"/>
          <a:ext cx="3357586" cy="4387103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4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5072066" y="285729"/>
          <a:ext cx="3429024" cy="2714644"/>
        </p:xfrm>
        <a:graphic>
          <a:graphicData uri="http://schemas.openxmlformats.org/drawingml/2006/table">
            <a:tbl>
              <a:tblPr/>
              <a:tblGrid>
                <a:gridCol w="3429024"/>
              </a:tblGrid>
              <a:tr h="1052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Технологический слом миропорядка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830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Близкое будущее?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30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Фантазия?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rot="16200000" flipH="1">
            <a:off x="3643306" y="3357562"/>
            <a:ext cx="1571636" cy="157163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3464711" y="1821645"/>
            <a:ext cx="1714512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643306" y="2643182"/>
            <a:ext cx="1428760" cy="71438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Group 1"/>
          <p:cNvGraphicFramePr>
            <a:graphicFrameLocks noGrp="1"/>
          </p:cNvGraphicFramePr>
          <p:nvPr/>
        </p:nvGraphicFramePr>
        <p:xfrm>
          <a:off x="5224466" y="3357561"/>
          <a:ext cx="3276624" cy="3143271"/>
        </p:xfrm>
        <a:graphic>
          <a:graphicData uri="http://schemas.openxmlformats.org/drawingml/2006/table">
            <a:tbl>
              <a:tblPr/>
              <a:tblGrid>
                <a:gridCol w="3276624"/>
              </a:tblGrid>
              <a:tr h="926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Приоритет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1108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ru-RU" sz="32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soft</a:t>
                      </a:r>
                      <a:r>
                        <a:rPr lang="ru-RU" sz="3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RU" sz="3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108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ru-RU" sz="32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hard</a:t>
                      </a:r>
                      <a:r>
                        <a:rPr lang="ru-RU" sz="3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RU" sz="3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5" name="Прямая со стрелкой 34"/>
          <p:cNvCxnSpPr/>
          <p:nvPr/>
        </p:nvCxnSpPr>
        <p:spPr>
          <a:xfrm rot="16200000" flipH="1">
            <a:off x="3071802" y="3929066"/>
            <a:ext cx="2714644" cy="157163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715272" y="4286256"/>
            <a:ext cx="928694" cy="2857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УУД?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2113733"/>
          <a:ext cx="3357586" cy="4387103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4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6000760" y="2071679"/>
          <a:ext cx="2500330" cy="4429155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8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Благополучатели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163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Работодатель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964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Оптант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28" name="Прямая со стрелкой 27"/>
          <p:cNvCxnSpPr/>
          <p:nvPr/>
        </p:nvCxnSpPr>
        <p:spPr>
          <a:xfrm rot="16200000" flipH="1">
            <a:off x="7108049" y="964389"/>
            <a:ext cx="1000132" cy="92869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1"/>
          <p:cNvGraphicFramePr>
            <a:graphicFrameLocks noGrp="1"/>
          </p:cNvGraphicFramePr>
          <p:nvPr/>
        </p:nvGraphicFramePr>
        <p:xfrm>
          <a:off x="2071670" y="500043"/>
          <a:ext cx="5000660" cy="668526"/>
        </p:xfrm>
        <a:graphic>
          <a:graphicData uri="http://schemas.openxmlformats.org/drawingml/2006/table">
            <a:tbl>
              <a:tblPr/>
              <a:tblGrid>
                <a:gridCol w="5000660"/>
              </a:tblGrid>
              <a:tr h="668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Образовательные организации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rot="5400000" flipH="1" flipV="1">
            <a:off x="714348" y="785794"/>
            <a:ext cx="1285884" cy="128588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14744" y="2428868"/>
            <a:ext cx="2143140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643042" y="3214686"/>
            <a:ext cx="4500594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Общий тезаурус? 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Вики-сотрудничество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Профориентопедия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Краудсорсинг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1071547"/>
            <a:ext cx="4143404" cy="6429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Инструмент обеспечения мобильности человеческого ресурса?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15140" y="5786454"/>
            <a:ext cx="2000264" cy="6429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Субъект?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Потребитель?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6715140" y="4572008"/>
            <a:ext cx="1143008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500958" y="3929066"/>
            <a:ext cx="1428760" cy="571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Неизбежная встреча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6314" y="5786454"/>
            <a:ext cx="1857388" cy="6429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Травма постмодерна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768" y="3071810"/>
            <a:ext cx="1938350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Новые формы занятости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85852" y="1071546"/>
            <a:ext cx="2786082" cy="6429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Внешний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контур-внутренний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контур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488" y="6072206"/>
            <a:ext cx="1214446" cy="35719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Язык?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5357826"/>
            <a:ext cx="2786082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WSI,WSR,JSR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,КОУТ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4357694"/>
            <a:ext cx="2143140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«Гиганты» или малый бизнес, ИП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2113733"/>
          <a:ext cx="3357586" cy="4387103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4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5072066" y="285729"/>
          <a:ext cx="3429024" cy="4750938"/>
        </p:xfrm>
        <a:graphic>
          <a:graphicData uri="http://schemas.openxmlformats.org/drawingml/2006/table">
            <a:tbl>
              <a:tblPr/>
              <a:tblGrid>
                <a:gridCol w="3429024"/>
              </a:tblGrid>
              <a:tr h="821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Нормативные акты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82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Закон об образовании и ФГОС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82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Закон о ГЧП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2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Федеральные акты о профориентации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82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Региональные акты о профориентации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V="1">
            <a:off x="3571868" y="2643182"/>
            <a:ext cx="1428760" cy="21431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571868" y="1857364"/>
            <a:ext cx="1500198" cy="100013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71868" y="2857496"/>
            <a:ext cx="1500198" cy="78581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3464711" y="2964653"/>
            <a:ext cx="1714512" cy="150019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072066" y="5143512"/>
            <a:ext cx="3429024" cy="107157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Гарантированный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профориентационный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минимум – «диспансеризация»?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428992" y="714356"/>
            <a:ext cx="1785950" cy="571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Комментарии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нормативным актам?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6000768"/>
            <a:ext cx="1643074" cy="571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Ваучеры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образования?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2113733"/>
          <a:ext cx="3357586" cy="4387103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4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5072066" y="285729"/>
          <a:ext cx="3429024" cy="6242822"/>
        </p:xfrm>
        <a:graphic>
          <a:graphicData uri="http://schemas.openxmlformats.org/drawingml/2006/table">
            <a:tbl>
              <a:tblPr/>
              <a:tblGrid>
                <a:gridCol w="3429024"/>
              </a:tblGrid>
              <a:tr h="7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Пед.методика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или коробочные продукты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N W3" charset="-128"/>
                          <a:sym typeface="Gill Sans" charset="0"/>
                        </a:rPr>
                        <a:t>?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Короткий е-курс и избыточная хрестоматия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Игры,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мульфильмы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лайфхаки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, приключения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Искусственные препятствия (пробы и ошибки)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Компенсация всех видов ограничителей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Своевременная, а не «ранняя» ориентация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Результативность?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Персонализация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57158" y="714356"/>
            <a:ext cx="3214710" cy="7143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Храм или магазин?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6000768"/>
            <a:ext cx="2571768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 data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тотальное наблюдение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3143240" y="2143116"/>
            <a:ext cx="2357454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643306" y="2643182"/>
            <a:ext cx="1428760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643306" y="3286124"/>
            <a:ext cx="1357322" cy="71438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643306" y="4000504"/>
            <a:ext cx="1428760" cy="28575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643306" y="4000504"/>
            <a:ext cx="1428760" cy="107157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3393273" y="4250537"/>
            <a:ext cx="1857388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500562" y="214290"/>
            <a:ext cx="857256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2С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928794" y="5357826"/>
            <a:ext cx="3286148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 впечатлений, «туризм в профессию»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929586" y="3500438"/>
            <a:ext cx="1000132" cy="4286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Врачи?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86776" y="5715016"/>
            <a:ext cx="795342" cy="35719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KPI</a:t>
            </a: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283" y="2113733"/>
          <a:ext cx="3357586" cy="5789183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4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Ресурсы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Нормативная база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Инструменты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Инфраструктура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Кадры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Деньги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Управление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622" name="Rectangle 46"/>
          <p:cNvSpPr>
            <a:spLocks/>
          </p:cNvSpPr>
          <p:nvPr/>
        </p:nvSpPr>
        <p:spPr bwMode="auto">
          <a:xfrm>
            <a:off x="0" y="0"/>
            <a:ext cx="9144000" cy="183505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5100" dirty="0">
              <a:solidFill>
                <a:srgbClr val="222268"/>
              </a:solidFill>
            </a:endParaRP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5072066" y="285729"/>
          <a:ext cx="3429024" cy="6215104"/>
        </p:xfrm>
        <a:graphic>
          <a:graphicData uri="http://schemas.openxmlformats.org/drawingml/2006/table">
            <a:tbl>
              <a:tblPr/>
              <a:tblGrid>
                <a:gridCol w="3429024"/>
              </a:tblGrid>
              <a:tr h="7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поселения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Очень большой город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Город с сохранившейся промышленностью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Наукограды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турцентры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Депрессивный город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Село с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агропотенциалом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Депрессивное село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rot="5400000" flipH="1" flipV="1">
            <a:off x="2786050" y="2500306"/>
            <a:ext cx="3071834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321835" y="2964653"/>
            <a:ext cx="2071702" cy="142876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3607587" y="3321843"/>
            <a:ext cx="1428760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643306" y="4286256"/>
            <a:ext cx="1428760" cy="42862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643306" y="4714884"/>
            <a:ext cx="1428760" cy="57150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3643306" y="4714884"/>
            <a:ext cx="1357322" cy="13573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4143372" y="642918"/>
            <a:ext cx="9286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85720" y="357166"/>
            <a:ext cx="3857652" cy="571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Межстрановые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кадровые пылесосы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071546"/>
            <a:ext cx="3857652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Внутренние кадровые пылесосы</a:t>
            </a:r>
          </a:p>
        </p:txBody>
      </p:sp>
    </p:spTree>
    <p:extLst>
      <p:ext uri="{BB962C8B-B14F-4D97-AF65-F5344CB8AC3E}">
        <p14:creationId xmlns="" xmlns:p14="http://schemas.microsoft.com/office/powerpoint/2010/main" val="21894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940</Words>
  <Application>Microsoft Office PowerPoint</Application>
  <PresentationFormat>Экран (4:3)</PresentationFormat>
  <Paragraphs>278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Title &amp; Bullets</vt:lpstr>
      <vt:lpstr>Тенденции развития педагогической поддержки профессионального самоопределения учащейся молодежи    Родичев Н.Ф., март 2016 г. .</vt:lpstr>
      <vt:lpstr>Изменения, повлиявшие на представления о теории и практике профессиональной ориентации</vt:lpstr>
      <vt:lpstr>Слайд 3</vt:lpstr>
      <vt:lpstr>Конструирование региональных моделей поддержки профессионального самоопределения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презентацию более эффективной?</dc:title>
  <dc:creator>User</dc:creator>
  <cp:lastModifiedBy>Директор</cp:lastModifiedBy>
  <cp:revision>219</cp:revision>
  <cp:lastPrinted>2010-10-31T17:24:04Z</cp:lastPrinted>
  <dcterms:created xsi:type="dcterms:W3CDTF">2010-10-23T19:30:08Z</dcterms:created>
  <dcterms:modified xsi:type="dcterms:W3CDTF">2016-03-30T13:52:01Z</dcterms:modified>
</cp:coreProperties>
</file>