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220-BDE2-4594-9A04-E94EE360BF64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BC5C-6710-48C6-8D44-D396CE66D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220-BDE2-4594-9A04-E94EE360BF64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BC5C-6710-48C6-8D44-D396CE66D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220-BDE2-4594-9A04-E94EE360BF64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BC5C-6710-48C6-8D44-D396CE66D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220-BDE2-4594-9A04-E94EE360BF64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BC5C-6710-48C6-8D44-D396CE66D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220-BDE2-4594-9A04-E94EE360BF64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BC5C-6710-48C6-8D44-D396CE66D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220-BDE2-4594-9A04-E94EE360BF64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BC5C-6710-48C6-8D44-D396CE66D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220-BDE2-4594-9A04-E94EE360BF64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BC5C-6710-48C6-8D44-D396CE66D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220-BDE2-4594-9A04-E94EE360BF64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BC5C-6710-48C6-8D44-D396CE66D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220-BDE2-4594-9A04-E94EE360BF64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BC5C-6710-48C6-8D44-D396CE66D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220-BDE2-4594-9A04-E94EE360BF64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BC5C-6710-48C6-8D44-D396CE66D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220-BDE2-4594-9A04-E94EE360BF64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BC5C-6710-48C6-8D44-D396CE66D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EF220-BDE2-4594-9A04-E94EE360BF64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EBC5C-6710-48C6-8D44-D396CE66D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ласова_ПАВ\Все цвета, кроме черного\Фото к презентации\0026-074-UMK-Vse-tsveta-krome-chjornogo-pod-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348352"/>
            <a:ext cx="8136904" cy="6106067"/>
          </a:xfrm>
          <a:prstGeom prst="rect">
            <a:avLst/>
          </a:prstGeom>
          <a:noFill/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1979712" y="2420888"/>
            <a:ext cx="4536504" cy="204063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Презентацию подготовила </a:t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      педагог-психолог МБОУ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    СОШ № 1г. Сергиев Посад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                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Власова М.В.</a:t>
            </a:r>
            <a:b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Рабочая тетрадь </a:t>
            </a:r>
            <a:r>
              <a:rPr lang="ru-RU" dirty="0" smtClean="0"/>
              <a:t>3 </a:t>
            </a:r>
            <a:r>
              <a:rPr lang="ru-RU" dirty="0"/>
              <a:t>класс </a:t>
            </a:r>
            <a:br>
              <a:rPr lang="ru-RU" dirty="0"/>
            </a:br>
            <a:r>
              <a:rPr lang="ru-RU" dirty="0"/>
              <a:t>«Учусь </a:t>
            </a:r>
            <a:r>
              <a:rPr lang="ru-RU" dirty="0" smtClean="0"/>
              <a:t>понимать других»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9612" y="2204864"/>
            <a:ext cx="1660299" cy="216024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4211960" y="2119312"/>
            <a:ext cx="3960440" cy="39739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Предлагаемые игровые ситуации побуждают ребенка делать выбор между «плохим» и «хорошим», проявлять сильные стороны характера, а также понимать себя и других, сочувствовать, сопереживать, сопротивляться негативному влиянию и при необходимости говорить «нет».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50010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 fontScale="90000"/>
          </a:bodyPr>
          <a:lstStyle/>
          <a:p>
            <a:r>
              <a:rPr lang="ru-RU" dirty="0"/>
              <a:t>Рабочая тетрадь </a:t>
            </a:r>
            <a:r>
              <a:rPr lang="ru-RU" dirty="0" smtClean="0"/>
              <a:t>4 </a:t>
            </a:r>
            <a:r>
              <a:rPr lang="ru-RU" dirty="0"/>
              <a:t>класс </a:t>
            </a:r>
            <a:br>
              <a:rPr lang="ru-RU" dirty="0"/>
            </a:br>
            <a:r>
              <a:rPr lang="ru-RU" dirty="0"/>
              <a:t>«Учусь </a:t>
            </a:r>
            <a:r>
              <a:rPr lang="ru-RU" dirty="0" smtClean="0"/>
              <a:t>общаться»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428" y="2204864"/>
            <a:ext cx="2166412" cy="280831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4283968" y="2204864"/>
            <a:ext cx="2808312" cy="302433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В тетради предлагаются проблемные задания и игры, обучающие детей равноправному общению и взаимоотношениям, когда человек, считаясь с интересами других, умеет отстаивать свои собственные.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02645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Рабочая тетрадь </a:t>
            </a:r>
            <a:r>
              <a:rPr lang="ru-RU" dirty="0" smtClean="0"/>
              <a:t>5 </a:t>
            </a:r>
            <a:r>
              <a:rPr lang="ru-RU" dirty="0"/>
              <a:t>класс </a:t>
            </a:r>
            <a:br>
              <a:rPr lang="ru-RU" dirty="0"/>
            </a:br>
            <a:r>
              <a:rPr lang="ru-RU" dirty="0" smtClean="0"/>
              <a:t>«Познаю свои способности»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204864"/>
            <a:ext cx="1728192" cy="2263933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4211960" y="2119312"/>
            <a:ext cx="3960440" cy="404599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2600" dirty="0" smtClean="0"/>
              <a:t>Задания направлены на развитие у пятиклассников интереса к познанию своих возможностей, своего характера, его сильных и слабых сторон.</a:t>
            </a:r>
          </a:p>
          <a:p>
            <a:pPr marL="0" indent="0">
              <a:buNone/>
            </a:pPr>
            <a:r>
              <a:rPr lang="ru-RU" sz="2600" dirty="0"/>
              <a:t> </a:t>
            </a:r>
            <a:r>
              <a:rPr lang="ru-RU" sz="2600" dirty="0" smtClean="0"/>
              <a:t>  Школьники учатся анализировать причины возникающих конфликтов и находить способы их решения.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17396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99250"/>
          </a:xfrm>
        </p:spPr>
        <p:txBody>
          <a:bodyPr>
            <a:normAutofit fontScale="90000"/>
          </a:bodyPr>
          <a:lstStyle/>
          <a:p>
            <a:r>
              <a:rPr lang="ru-RU" dirty="0"/>
              <a:t>Рабочая тетрадь </a:t>
            </a:r>
            <a:r>
              <a:rPr lang="ru-RU" dirty="0" smtClean="0"/>
              <a:t>6 </a:t>
            </a:r>
            <a:r>
              <a:rPr lang="ru-RU" dirty="0"/>
              <a:t>класс </a:t>
            </a:r>
            <a:br>
              <a:rPr lang="ru-RU" dirty="0"/>
            </a:br>
            <a:r>
              <a:rPr lang="ru-RU" dirty="0" smtClean="0"/>
              <a:t>«Учусь владеть собой»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348880"/>
            <a:ext cx="1399148" cy="183066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4283968" y="2060848"/>
            <a:ext cx="3888432" cy="40324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Задания направлены на обогащение и расширение ранее полученного опыта формирования своей личности и закрепление умений плодотворно решать возникающие жизненные проблемы и конфликты, не теряя «своего лица».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30936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17582"/>
            <a:ext cx="7488831" cy="120248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Блокнот для учащихся 7-8 </a:t>
            </a:r>
            <a:r>
              <a:rPr lang="ru-RU" sz="3600" dirty="0"/>
              <a:t>класс </a:t>
            </a:r>
            <a:br>
              <a:rPr lang="ru-RU" sz="3600" dirty="0"/>
            </a:br>
            <a:r>
              <a:rPr lang="ru-RU" sz="3600" dirty="0" smtClean="0"/>
              <a:t>«Помогая другим, помогаю себе»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2348880"/>
            <a:ext cx="1440893" cy="230748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3635896" y="2119312"/>
            <a:ext cx="4464496" cy="397398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Рассматриваются проблемы профилактики вредных привычек и формирования ценностного отношения к здоровью.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91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17583"/>
            <a:ext cx="7488831" cy="955234"/>
          </a:xfrm>
        </p:spPr>
        <p:txBody>
          <a:bodyPr>
            <a:noAutofit/>
          </a:bodyPr>
          <a:lstStyle/>
          <a:p>
            <a:r>
              <a:rPr lang="ru-RU" sz="2800" dirty="0"/>
              <a:t>Блокнот для учащихся 9</a:t>
            </a:r>
            <a:r>
              <a:rPr lang="ru-RU" sz="2800" dirty="0" smtClean="0"/>
              <a:t> </a:t>
            </a:r>
            <a:r>
              <a:rPr lang="ru-RU" sz="2800" dirty="0"/>
              <a:t>класс </a:t>
            </a:r>
            <a:br>
              <a:rPr lang="ru-RU" sz="2800" dirty="0"/>
            </a:br>
            <a:r>
              <a:rPr lang="ru-RU" sz="2800" dirty="0" smtClean="0"/>
              <a:t>«Разумный выбор, правильное решение»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4499992" y="1844824"/>
            <a:ext cx="3672408" cy="41764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 блокнот вошли тесты, игры, которые помогут подростку лучше понять себя. Использование литературных отрывков, высказываний известных людей, информации для размышления направлено на формирование у подростков представления об опасности наркотизма и освоение ими социально значимых умений и навыков.</a:t>
            </a:r>
            <a:endParaRPr lang="ru-RU" sz="2000" dirty="0"/>
          </a:p>
        </p:txBody>
      </p:sp>
      <p:pic>
        <p:nvPicPr>
          <p:cNvPr id="3074" name="Picture 2" descr="F:\Власова_ПАВ\Все цвета, кроме черного\Фото к презентации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4510" y="2132856"/>
            <a:ext cx="1669564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497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416823" cy="1202485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Блокнот для учащихся 10-11 класса «Находим ответы на трудные вопросы»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348880"/>
            <a:ext cx="1720511" cy="250559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4067944" y="2119312"/>
            <a:ext cx="4248472" cy="40459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Блокнот посвящен проблеме профилактики наркотизма среди старших школьников и включает в себя 13 тем. Они направлены на то, чтобы расширить представление подростков о негативных последствиях наркотизации, снизить возможность знакомства с ПАВ, а также познакомить школьников с эффективными способами реализации своих потребностей, обеспечивающих им успешную социальную адаптацию.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12519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764705"/>
            <a:ext cx="7344816" cy="5400600"/>
          </a:xfrm>
        </p:spPr>
      </p:pic>
    </p:spTree>
    <p:extLst>
      <p:ext uri="{BB962C8B-B14F-4D97-AF65-F5344CB8AC3E}">
        <p14:creationId xmlns:p14="http://schemas.microsoft.com/office/powerpoint/2010/main" xmlns="" val="23459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ласова_ПАВ\Все цвета, кроме черного\Фото к презентации\Цел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50" y="850900"/>
            <a:ext cx="8621713" cy="515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145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965245" cy="66720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Задачи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9592" y="980728"/>
            <a:ext cx="7344816" cy="468052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latin typeface="Bookman Old Style" panose="02050604050505020204" pitchFamily="18" charset="0"/>
              </a:rPr>
              <a:t>Формирование у детей представления о ценности здоровья и необходимости бережного отношения к нему.</a:t>
            </a:r>
          </a:p>
          <a:p>
            <a:pPr algn="just"/>
            <a:r>
              <a:rPr lang="ru-RU" dirty="0">
                <a:latin typeface="Bookman Old Style" panose="02050604050505020204" pitchFamily="18" charset="0"/>
              </a:rPr>
              <a:t>Расширение знаний детей о правилах ЗОЖ, формирование готовности соблюдать эти правила.</a:t>
            </a:r>
          </a:p>
          <a:p>
            <a:pPr algn="just"/>
            <a:r>
              <a:rPr lang="ru-RU" dirty="0">
                <a:latin typeface="Bookman Old Style" panose="02050604050505020204" pitchFamily="18" charset="0"/>
              </a:rPr>
              <a:t>Формирование умения оценивать себя (свое состояние, поступки, поведение</a:t>
            </a:r>
            <a:r>
              <a:rPr lang="ru-RU" dirty="0" smtClean="0">
                <a:latin typeface="Bookman Old Style" panose="02050604050505020204" pitchFamily="18" charset="0"/>
              </a:rPr>
              <a:t>) и других людей.</a:t>
            </a:r>
          </a:p>
          <a:p>
            <a:pPr algn="just"/>
            <a:r>
              <a:rPr lang="ru-RU" dirty="0" smtClean="0">
                <a:latin typeface="Bookman Old Style" panose="02050604050505020204" pitchFamily="18" charset="0"/>
              </a:rPr>
              <a:t>Формирование представления об особенностях своего характера, навыков управления своим поведением, эмоциональным состоянием.</a:t>
            </a:r>
            <a:endParaRPr lang="ru-RU" dirty="0">
              <a:latin typeface="Bookman Old Style" panose="02050604050505020204" pitchFamily="18" charset="0"/>
            </a:endParaRP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66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66720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Задачи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63688" y="1412776"/>
            <a:ext cx="6552728" cy="475252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Развитие коммуникативных навыков (умения строить свои отношения с окружающими в разных ситуациях, избегать конфликтов).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Формирование умения противостоять негативному давлению со стороны окружающих.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Пробуждение у детей интереса к различным видам полезной деятельности.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Просвещение родителей в вопросах развития у детей представлений о ЗОЖ, предупреждения вредных привычек.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13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Принципы: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75656" y="1844824"/>
            <a:ext cx="6840760" cy="432048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Возрастной адекватности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Научной обоснованности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Практической целесообразности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Динамического развития и системности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Необходимости и достаточности представляемой информации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Модульности структуры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Вовлеченности в реализацию тем программы родителей учащихся.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0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Пособие для педагогов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700808"/>
            <a:ext cx="1214382" cy="1756337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2843808" y="1916832"/>
            <a:ext cx="4680520" cy="417646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В пособии рассматриваются проблемы профилактики вредных привычек и формирования ценностного отношения к здоровью у младших школьников.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Раскрывается система работы с тетрадями: «Учусь понимать себя» - 2 класс, «Учусь понимать других» - 3 класс, «Учусь общаться» - 4 класс. </a:t>
            </a:r>
          </a:p>
          <a:p>
            <a:pPr marL="0" indent="0">
              <a:buNone/>
            </a:pPr>
            <a:r>
              <a:rPr lang="ru-RU" dirty="0" smtClean="0"/>
              <a:t>     Предлагаются подробные методические рекомендации, которые помогут в организации работы.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105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95523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Пособие для педагогов и родителей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093" y="1988840"/>
            <a:ext cx="1549818" cy="223224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2843808" y="2564904"/>
            <a:ext cx="4824536" cy="352839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   В пособии рассматриваются проблемы профилактики вредных привычек и формирования ценностного отношения к здоровью у учащихся 5-6 классов.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Раскрывается система работы с тетрадями «Познаю свои способности» – 5 класс, «Учусь владеть собой и сотрудничать с людьми» – 6 класс.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623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Книга для родителей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8658" y="1628800"/>
            <a:ext cx="1849165" cy="259228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3275856" y="1484784"/>
            <a:ext cx="4968552" cy="46085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2000" dirty="0" smtClean="0"/>
              <a:t>В книге рассматриваются проблемы профилактики вредных привычек и формирования ценностного отношения к здоровью у детей младшего школьного возраста.</a:t>
            </a:r>
          </a:p>
          <a:p>
            <a:pPr marL="0" indent="0">
              <a:buNone/>
            </a:pPr>
            <a:r>
              <a:rPr lang="ru-RU" sz="2000" dirty="0" smtClean="0"/>
              <a:t>  Предлагаются методические рекомендации по организации занятий с ребенком дома.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Для родителей учащихся 2-4 классов.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76696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Рабочая тетрадь 2 класс </a:t>
            </a:r>
            <a:br>
              <a:rPr lang="ru-RU" dirty="0" smtClean="0"/>
            </a:br>
            <a:r>
              <a:rPr lang="ru-RU" dirty="0" smtClean="0"/>
              <a:t>«Учусь понимать себя»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4139952" y="2708920"/>
            <a:ext cx="3744416" cy="344765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Включены развивающие занятия и игры, расширяющие представления второклассников о своих физиологических и психологических особенностях.</a:t>
            </a:r>
            <a:endParaRPr lang="ru-RU" dirty="0"/>
          </a:p>
        </p:txBody>
      </p:sp>
      <p:pic>
        <p:nvPicPr>
          <p:cNvPr id="2050" name="Picture 2" descr="F:\Власова_ПАВ\Все цвета, кроме черного\Фото к презентац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3252" y="1772817"/>
            <a:ext cx="1817157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024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599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Задачи:</vt:lpstr>
      <vt:lpstr>Задачи:</vt:lpstr>
      <vt:lpstr>Принципы:</vt:lpstr>
      <vt:lpstr>Пособие для педагогов</vt:lpstr>
      <vt:lpstr>Пособие для педагогов и родителей</vt:lpstr>
      <vt:lpstr>Книга для родителей</vt:lpstr>
      <vt:lpstr>Рабочая тетрадь 2 класс  «Учусь понимать себя»</vt:lpstr>
      <vt:lpstr>Рабочая тетрадь 3 класс  «Учусь понимать других»</vt:lpstr>
      <vt:lpstr>Рабочая тетрадь 4 класс  «Учусь общаться»</vt:lpstr>
      <vt:lpstr>Рабочая тетрадь 5 класс  «Познаю свои способности»</vt:lpstr>
      <vt:lpstr>Рабочая тетрадь 6 класс  «Учусь владеть собой»</vt:lpstr>
      <vt:lpstr>Блокнот для учащихся 7-8 класс  «Помогая другим, помогаю себе»</vt:lpstr>
      <vt:lpstr>Блокнот для учащихся 9 класс  «Разумный выбор, правильное решение»</vt:lpstr>
      <vt:lpstr>Блокнот для учащихся 10-11 класса «Находим ответы на трудные вопросы»</vt:lpstr>
      <vt:lpstr>Слайд 17</vt:lpstr>
    </vt:vector>
  </TitlesOfParts>
  <Company>СПГ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Учебно-           методический                      комплект             «Все цвета,           кроме черного»</dc:title>
  <dc:creator>Директор</dc:creator>
  <cp:lastModifiedBy>Директор</cp:lastModifiedBy>
  <cp:revision>7</cp:revision>
  <dcterms:created xsi:type="dcterms:W3CDTF">2016-02-11T11:26:38Z</dcterms:created>
  <dcterms:modified xsi:type="dcterms:W3CDTF">2016-02-11T12:15:06Z</dcterms:modified>
</cp:coreProperties>
</file>