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8" r:id="rId3"/>
    <p:sldId id="270" r:id="rId4"/>
    <p:sldId id="271" r:id="rId5"/>
    <p:sldId id="272" r:id="rId6"/>
    <p:sldId id="273" r:id="rId7"/>
    <p:sldId id="274" r:id="rId8"/>
    <p:sldId id="275" r:id="rId9"/>
    <p:sldId id="277" r:id="rId10"/>
    <p:sldId id="278" r:id="rId11"/>
    <p:sldId id="280" r:id="rId12"/>
    <p:sldId id="282" r:id="rId13"/>
    <p:sldId id="283" r:id="rId14"/>
    <p:sldId id="284" r:id="rId15"/>
    <p:sldId id="286" r:id="rId16"/>
    <p:sldId id="287" r:id="rId17"/>
    <p:sldId id="288" r:id="rId18"/>
    <p:sldId id="28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6EC563-D219-438F-AB4E-082B1C8F7B65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F80118-3B6A-43FC-9445-3CB92C36406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4D698CB-9D16-4F75-A651-77A5D5EE0A2C}" type="slidenum">
              <a:rPr lang="ru-RU" altLang="ru-RU" smtClean="0"/>
              <a:pPr/>
              <a:t>14</a:t>
            </a:fld>
            <a:endParaRPr lang="ru-RU" altLang="ru-RU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F7AD37A-EDF9-4989-838F-2ED9D1819CF0}" type="slidenum">
              <a:rPr lang="ru-RU" altLang="ru-RU" smtClean="0"/>
              <a:pPr/>
              <a:t>15</a:t>
            </a:fld>
            <a:endParaRPr lang="ru-RU" altLang="ru-RU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8497EC7-F34A-49D2-9C42-92DD196DF078}" type="slidenum">
              <a:rPr lang="ru-RU" altLang="ru-RU" smtClean="0"/>
              <a:pPr/>
              <a:t>16</a:t>
            </a:fld>
            <a:endParaRPr lang="ru-RU" altLang="ru-RU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BF31624-3BB7-41F1-97E4-32ACC2D3FB7C}" type="slidenum">
              <a:rPr lang="ru-RU" altLang="ru-RU" smtClean="0"/>
              <a:pPr/>
              <a:t>17</a:t>
            </a:fld>
            <a:endParaRPr lang="ru-RU" altLang="ru-RU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00EE1-A071-4CCF-9EDE-E044C9027D8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7C3B-6064-42B9-B47C-8FEF051A7A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00EE1-A071-4CCF-9EDE-E044C9027D8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7C3B-6064-42B9-B47C-8FEF051A7A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00EE1-A071-4CCF-9EDE-E044C9027D8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7C3B-6064-42B9-B47C-8FEF051A7A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30725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Оценка эффективности обучающей программы "Все что тебя касается"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308850" y="0"/>
            <a:ext cx="1835150" cy="3333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Здоровье и Развитие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00EE1-A071-4CCF-9EDE-E044C9027D8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7C3B-6064-42B9-B47C-8FEF051A7A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00EE1-A071-4CCF-9EDE-E044C9027D8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7C3B-6064-42B9-B47C-8FEF051A7A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00EE1-A071-4CCF-9EDE-E044C9027D8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7C3B-6064-42B9-B47C-8FEF051A7A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00EE1-A071-4CCF-9EDE-E044C9027D8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7C3B-6064-42B9-B47C-8FEF051A7A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00EE1-A071-4CCF-9EDE-E044C9027D8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7C3B-6064-42B9-B47C-8FEF051A7A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00EE1-A071-4CCF-9EDE-E044C9027D8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7C3B-6064-42B9-B47C-8FEF051A7A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00EE1-A071-4CCF-9EDE-E044C9027D8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7C3B-6064-42B9-B47C-8FEF051A7A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00EE1-A071-4CCF-9EDE-E044C9027D8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7C3B-6064-42B9-B47C-8FEF051A7A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00EE1-A071-4CCF-9EDE-E044C9027D8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F7C3B-6064-42B9-B47C-8FEF051A7AA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1.xml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57200" y="27781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«Всё, что тебя касается»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547664" y="1268760"/>
            <a:ext cx="453548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600" dirty="0"/>
              <a:t>Программа </a:t>
            </a:r>
          </a:p>
          <a:p>
            <a:pPr algn="ctr"/>
            <a:r>
              <a:rPr lang="ru-RU" altLang="ru-RU" sz="1600" dirty="0"/>
              <a:t>по формированию</a:t>
            </a:r>
          </a:p>
          <a:p>
            <a:pPr algn="ctr"/>
            <a:r>
              <a:rPr lang="ru-RU" altLang="ru-RU" sz="1600" dirty="0"/>
              <a:t> ценности </a:t>
            </a:r>
          </a:p>
          <a:p>
            <a:pPr algn="ctr"/>
            <a:r>
              <a:rPr lang="ru-RU" altLang="ru-RU" sz="1600" dirty="0"/>
              <a:t>здорового  образа жизни </a:t>
            </a:r>
          </a:p>
          <a:p>
            <a:pPr algn="ctr"/>
            <a:r>
              <a:rPr lang="ru-RU" altLang="ru-RU" sz="1600" dirty="0"/>
              <a:t>у подростков и молодёжи.</a:t>
            </a:r>
          </a:p>
        </p:txBody>
      </p:sp>
      <p:pic>
        <p:nvPicPr>
          <p:cNvPr id="6" name="Picture 3" descr="Обложка_новая_fro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300192" y="1700808"/>
            <a:ext cx="1152128" cy="1473280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0" y="2924944"/>
            <a:ext cx="529208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Почему стали разрабатывать программу?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15616" y="3933056"/>
            <a:ext cx="3888432" cy="26407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dirty="0" smtClean="0"/>
              <a:t>Идея программы возникла в 2007 году. 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dirty="0" smtClean="0"/>
              <a:t>До этого мы работали по профилактике ВИЧ у подростков и поняли, что все проблемы в подростковом поведении взаимосвязаны и нужно работать не точечно, а в комплексе. </a:t>
            </a:r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759624" y="4005064"/>
            <a:ext cx="33843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Полная информация о программе на сайте: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940152" y="4725144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http://www.fzr.ru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Приложения: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Wingdings" pitchFamily="2" charset="2"/>
              <a:buAutoNum type="arabicPeriod"/>
              <a:defRPr/>
            </a:pPr>
            <a:r>
              <a:rPr lang="ru-RU" sz="1800" dirty="0" smtClean="0"/>
              <a:t>Музыкальный, игровой фильм «Есть тема» для программы «Все, что тебя касается»</a:t>
            </a:r>
          </a:p>
          <a:p>
            <a:pPr marL="390525" indent="-390525" defTabSz="1042988">
              <a:buFont typeface="Wingdings" pitchFamily="2" charset="2"/>
              <a:buNone/>
              <a:defRPr/>
            </a:pPr>
            <a:r>
              <a:rPr lang="ru-RU" sz="1800" b="1" dirty="0" smtClean="0">
                <a:solidFill>
                  <a:schemeClr val="bg1">
                    <a:lumMod val="50000"/>
                  </a:schemeClr>
                </a:solidFill>
              </a:rPr>
              <a:t>Основные сообщения фильма:</a:t>
            </a:r>
          </a:p>
          <a:p>
            <a:pPr marL="390525" indent="-390525" defTabSz="1042988">
              <a:defRPr/>
            </a:pPr>
            <a:r>
              <a:rPr lang="ru-RU" sz="1800" b="1" dirty="0" smtClean="0"/>
              <a:t>Здоровый образ жизни - это модно. </a:t>
            </a:r>
          </a:p>
          <a:p>
            <a:pPr marL="390525" indent="-390525" defTabSz="1042988">
              <a:defRPr/>
            </a:pPr>
            <a:r>
              <a:rPr lang="ru-RU" sz="1800" b="1" dirty="0" smtClean="0"/>
              <a:t>Здоровый образ жизни необходим для достижения успеха в жизни.</a:t>
            </a:r>
          </a:p>
          <a:p>
            <a:pPr marL="390525" indent="-390525" defTabSz="1042988">
              <a:defRPr/>
            </a:pPr>
            <a:r>
              <a:rPr lang="ru-RU" sz="1800" b="1" dirty="0" smtClean="0"/>
              <a:t>Здоровый образ жизни доступен для каждого.</a:t>
            </a:r>
          </a:p>
          <a:p>
            <a:pPr marL="514350" indent="-514350">
              <a:buFont typeface="Wingdings" pitchFamily="2" charset="2"/>
              <a:buAutoNum type="arabicPeriod"/>
              <a:defRPr/>
            </a:pPr>
            <a:endParaRPr lang="ru-RU" sz="1800" dirty="0" smtClean="0"/>
          </a:p>
          <a:p>
            <a:pPr>
              <a:buFont typeface="Wingdings" pitchFamily="2" charset="2"/>
              <a:buNone/>
              <a:defRPr/>
            </a:pPr>
            <a:r>
              <a:rPr lang="ru-RU" sz="1800" dirty="0" smtClean="0"/>
              <a:t>2. Полные версии песен к фильму «Есть тема».</a:t>
            </a:r>
          </a:p>
        </p:txBody>
      </p:sp>
      <p:sp>
        <p:nvSpPr>
          <p:cNvPr id="23556" name="Прямоугольник 3"/>
          <p:cNvSpPr>
            <a:spLocks noChangeArrowheads="1"/>
          </p:cNvSpPr>
          <p:nvPr/>
        </p:nvSpPr>
        <p:spPr bwMode="auto">
          <a:xfrm>
            <a:off x="1476375" y="4437063"/>
            <a:ext cx="4572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Все материалы программы находятся в свободном доступе на сайте ФОНДА «Здоровье и развитие». Ими можно воспользоваться совершенно бесплатно.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052736"/>
            <a:ext cx="9144000" cy="6858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/>
              <a:t>Эти идеи доносятся при помощи привлекательных для подростков ролевых моделей (музыканты Марат и Люда), а также опосредованно - через музыку и песни, написанные специально для этого фильма с учетом его тематических задач.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/>
              <a:t> Использование популярных в молодежной среде музыкальных стилей делает фильм особенно привлекательным для подростков, снимая налет «назидательности».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/>
              <a:t>Фильм призван инициировать дискуссию по проблемам, связанным со здоровым образом жизни, в молодежной среде и таким образом, актуализировать эту тему в сознании подростков.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15975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tx1"/>
                </a:solidFill>
              </a:rPr>
              <a:t>Особенности программы.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9144000" cy="5876925"/>
          </a:xfrm>
        </p:spPr>
        <p:txBody>
          <a:bodyPr/>
          <a:lstStyle/>
          <a:p>
            <a:pPr marL="704850" indent="-704850" defTabSz="1042988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ru-RU" sz="2400" dirty="0" smtClean="0"/>
              <a:t> </a:t>
            </a:r>
            <a:r>
              <a:rPr lang="ru-RU" sz="2000" dirty="0" smtClean="0"/>
              <a:t>Программа «Всё, что тебя касается» базируется на комплексном подходе к теме здоровья. В программе рассматриваются различные аспекты здоровья: физическое здоровье, психическое здоровье, нравственное здоровье, репродуктивное здоровье в их непосредственной связи и взаимовлиянии. </a:t>
            </a:r>
          </a:p>
          <a:p>
            <a:pPr marL="704850" indent="-704850" defTabSz="1042988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ru-RU" sz="2000" dirty="0" smtClean="0"/>
              <a:t>Идея ценности здоровья проводится косвенным путём через выводы, в процессе обсуждения упражнений.</a:t>
            </a:r>
          </a:p>
          <a:p>
            <a:pPr marL="704850" indent="-704850" defTabSz="1042988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ru-RU" sz="2000" dirty="0" smtClean="0"/>
              <a:t>В  пособии «Всё, что тебя касается» дано подробное описание тренингового курса для подростков.</a:t>
            </a:r>
          </a:p>
          <a:p>
            <a:pPr marL="704850" indent="-704850" defTabSz="1042988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ru-RU" sz="2000" dirty="0" smtClean="0"/>
              <a:t>Содержание занятий хорошо структурировано, подробно и понятно описан алгоритм выполнения упражнений и их последующего обсуждения. Это позволит работать по программе даже начинающим тренерам. </a:t>
            </a:r>
          </a:p>
          <a:p>
            <a:pPr marL="704850" indent="-704850" defTabSz="1042988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ru-RU" sz="2000" dirty="0" smtClean="0"/>
              <a:t>Кроме того, помимо заявленных образовательных и воспитательных целей, данная программа является еще и альтернативным способом проведения досуга для подростков, что является важным фактором в формировании здорового образа жизни.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</a:rPr>
              <a:t>МОНИТОРИНГ И ОЦЕНКА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268413"/>
            <a:ext cx="8229600" cy="4525962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ru-RU" sz="1800" b="1" dirty="0" smtClean="0">
                <a:latin typeface="Verdana" pitchFamily="34" charset="0"/>
              </a:rPr>
              <a:t>Оценка реализации программы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sz="1800" b="1" dirty="0" smtClean="0">
                <a:latin typeface="Verdana" pitchFamily="34" charset="0"/>
              </a:rPr>
              <a:t>Оценка воздействия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sz="1800" b="1" dirty="0" smtClean="0">
                <a:latin typeface="Verdana" pitchFamily="34" charset="0"/>
              </a:rPr>
              <a:t>Оценка результатов</a:t>
            </a:r>
          </a:p>
          <a:p>
            <a:pPr eaLnBrk="1" hangingPunct="1">
              <a:buFontTx/>
              <a:buNone/>
              <a:defRPr/>
            </a:pPr>
            <a:endParaRPr lang="ru-RU" sz="1800" b="1" i="1" u="sng" dirty="0" smtClean="0">
              <a:latin typeface="Verdana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ru-RU" sz="1800" b="1" i="1" u="sng" dirty="0" smtClean="0">
                <a:latin typeface="Verdana" pitchFamily="34" charset="0"/>
              </a:rPr>
              <a:t>Методы: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sz="1800" b="1" dirty="0" smtClean="0">
                <a:latin typeface="Verdana" pitchFamily="34" charset="0"/>
              </a:rPr>
              <a:t>Анкетирование подростков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sz="1800" b="1" dirty="0" err="1" smtClean="0">
                <a:latin typeface="Verdana" pitchFamily="34" charset="0"/>
              </a:rPr>
              <a:t>Фокус-группы</a:t>
            </a:r>
            <a:endParaRPr lang="ru-RU" sz="1800" b="1" dirty="0" smtClean="0">
              <a:latin typeface="Verdana" pitchFamily="34" charset="0"/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endParaRPr lang="ru-RU" sz="1800" b="1" dirty="0" smtClean="0">
              <a:latin typeface="Verdana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800" b="1" i="1" u="sng" dirty="0" smtClean="0">
                <a:latin typeface="Verdana" pitchFamily="34" charset="0"/>
              </a:rPr>
              <a:t>Результаты исследования в Иркутске (200 человек, 10 учреждений) 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endParaRPr lang="ru-RU" sz="1800" b="1" i="1" u="sng" dirty="0" smtClean="0">
              <a:latin typeface="Verdana" pitchFamily="34" charset="0"/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sz="1800" b="1" dirty="0" smtClean="0">
                <a:latin typeface="Verdana" pitchFamily="34" charset="0"/>
              </a:rPr>
              <a:t>Изменение информированности, установок и поведенческой практики по многим аспектам ЗОЖ, заложенным в программе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75000"/>
              </a:lnSpc>
            </a:pPr>
            <a:r>
              <a:rPr lang="ru-RU" altLang="ru-RU" sz="2800" smtClean="0"/>
              <a:t>Что из перечисленного ниже наиболее важно для тебя, без чего ты не мыслишь своей жизни?</a:t>
            </a:r>
            <a:r>
              <a:rPr lang="ru-RU" altLang="ru-RU" sz="3200" smtClean="0"/>
              <a:t> 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ph type="chart" idx="1"/>
          </p:nvPr>
        </p:nvGraphicFramePr>
        <p:xfrm>
          <a:off x="457200" y="2061754"/>
          <a:ext cx="8229600" cy="3607617"/>
        </p:xfrm>
        <a:graphic>
          <a:graphicData uri="http://schemas.openxmlformats.org/presentationml/2006/ole">
            <p:oleObj spid="_x0000_s1026" name="Chart" r:id="rId5" imgW="8886825" imgH="3895773" progId="MSGraph.Chart.8">
              <p:embed followColorScheme="full"/>
            </p:oleObj>
          </a:graphicData>
        </a:graphic>
      </p:graphicFrame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Оценка эффективности обучающей программы "Все что тебя касается"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Здоровье и Развитие</a:t>
            </a:r>
          </a:p>
        </p:txBody>
      </p:sp>
      <p:sp>
        <p:nvSpPr>
          <p:cNvPr id="1030" name="Text Box 9"/>
          <p:cNvSpPr txBox="1">
            <a:spLocks noChangeArrowheads="1"/>
          </p:cNvSpPr>
          <p:nvPr/>
        </p:nvSpPr>
        <p:spPr bwMode="auto">
          <a:xfrm>
            <a:off x="7164388" y="1600200"/>
            <a:ext cx="19446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altLang="ru-RU" sz="1000">
                <a:latin typeface="Arial" charset="0"/>
              </a:rPr>
              <a:t>База: все опрошенные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75000"/>
              </a:lnSpc>
            </a:pPr>
            <a:r>
              <a:rPr lang="ru-RU" altLang="ru-RU" sz="2800" smtClean="0"/>
              <a:t>Насколько курение вредит здоровью в долгосрочной перспективе, то есть то, что может проявиться через какое-то время? 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>
            <p:ph type="chart" idx="1"/>
          </p:nvPr>
        </p:nvGraphicFramePr>
        <p:xfrm>
          <a:off x="457200" y="1933575"/>
          <a:ext cx="8229600" cy="4232275"/>
        </p:xfrm>
        <a:graphic>
          <a:graphicData uri="http://schemas.openxmlformats.org/presentationml/2006/ole">
            <p:oleObj spid="_x0000_s3074" name="Chart" r:id="rId4" imgW="8296466" imgH="3895773" progId="MSGraph.Chart.8">
              <p:embed followColorScheme="full"/>
            </p:oleObj>
          </a:graphicData>
        </a:graphic>
      </p:graphicFrame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Оценка эффективности обучающей программы "Все что тебя касается"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Здоровье и Развитие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200" smtClean="0"/>
              <a:t>Представления о привлекательности алкоголя </a:t>
            </a: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>
            <p:ph type="chart" idx="1"/>
          </p:nvPr>
        </p:nvGraphicFramePr>
        <p:xfrm>
          <a:off x="457200" y="2098675"/>
          <a:ext cx="8196263" cy="4138613"/>
        </p:xfrm>
        <a:graphic>
          <a:graphicData uri="http://schemas.openxmlformats.org/presentationml/2006/ole">
            <p:oleObj spid="_x0000_s4098" name="Chart" r:id="rId4" imgW="7419784" imgH="3495866" progId="MSGraph.Chart.8">
              <p:embed followColorScheme="full"/>
            </p:oleObj>
          </a:graphicData>
        </a:graphic>
      </p:graphicFrame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Оценка эффективности обучающей программы "Все что тебя касается"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Здоровье и Развитие</a:t>
            </a:r>
          </a:p>
        </p:txBody>
      </p:sp>
      <p:sp>
        <p:nvSpPr>
          <p:cNvPr id="4102" name="Text Box 4"/>
          <p:cNvSpPr txBox="1">
            <a:spLocks noChangeArrowheads="1"/>
          </p:cNvSpPr>
          <p:nvPr/>
        </p:nvSpPr>
        <p:spPr bwMode="auto">
          <a:xfrm>
            <a:off x="7164388" y="1600200"/>
            <a:ext cx="19446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altLang="ru-RU" sz="1000">
                <a:latin typeface="Arial" charset="0"/>
              </a:rPr>
              <a:t>База: все опрошенные</a:t>
            </a:r>
            <a:br>
              <a:rPr lang="ru-RU" altLang="ru-RU" sz="1000">
                <a:latin typeface="Arial" charset="0"/>
              </a:rPr>
            </a:br>
            <a:r>
              <a:rPr lang="ru-RU" altLang="ru-RU" sz="1000">
                <a:latin typeface="Arial" charset="0"/>
              </a:rPr>
              <a:t>% согласных с утверждением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200" smtClean="0"/>
              <a:t>Представления о вреде наркотиков </a:t>
            </a: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>
            <p:ph type="chart" idx="1"/>
          </p:nvPr>
        </p:nvGraphicFramePr>
        <p:xfrm>
          <a:off x="862013" y="1989138"/>
          <a:ext cx="7419975" cy="4176712"/>
        </p:xfrm>
        <a:graphic>
          <a:graphicData uri="http://schemas.openxmlformats.org/presentationml/2006/ole">
            <p:oleObj spid="_x0000_s5122" name="Chart" r:id="rId4" imgW="7419784" imgH="3495866" progId="MSGraph.Chart.8">
              <p:embed followColorScheme="full"/>
            </p:oleObj>
          </a:graphicData>
        </a:graphic>
      </p:graphicFrame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Оценка эффективности обучающей программы "Все что тебя касается"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Здоровье и Развитие</a:t>
            </a:r>
          </a:p>
        </p:txBody>
      </p:sp>
      <p:sp>
        <p:nvSpPr>
          <p:cNvPr id="5126" name="Text Box 4"/>
          <p:cNvSpPr txBox="1">
            <a:spLocks noChangeArrowheads="1"/>
          </p:cNvSpPr>
          <p:nvPr/>
        </p:nvSpPr>
        <p:spPr bwMode="auto">
          <a:xfrm>
            <a:off x="7164388" y="1600200"/>
            <a:ext cx="19446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altLang="ru-RU" sz="1000">
                <a:latin typeface="Arial" charset="0"/>
              </a:rPr>
              <a:t>База: все опрошенные</a:t>
            </a:r>
            <a:br>
              <a:rPr lang="ru-RU" altLang="ru-RU" sz="1000">
                <a:latin typeface="Arial" charset="0"/>
              </a:rPr>
            </a:br>
            <a:r>
              <a:rPr lang="ru-RU" altLang="ru-RU" sz="1000">
                <a:latin typeface="Arial" charset="0"/>
              </a:rPr>
              <a:t>% согласных с утверждением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</a:rPr>
              <a:t>ЭКСПЕРТНАЯ ОЦЕНКА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90725"/>
            <a:ext cx="4889500" cy="41354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ru-RU" sz="1600" b="1" dirty="0" smtClean="0">
                <a:latin typeface="Verdana" pitchFamily="34" charset="0"/>
              </a:rPr>
              <a:t>Одобрена ведущими специалистами Министерства образования и науки РФ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600" b="1" dirty="0" smtClean="0">
              <a:latin typeface="Verdana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ru-RU" sz="1600" b="1" dirty="0" smtClean="0">
                <a:latin typeface="Verdana" pitchFamily="34" charset="0"/>
              </a:rPr>
              <a:t>Рекомендована Министерством спорта, туризма и молодежной политики РФ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600" b="1" dirty="0" smtClean="0">
              <a:latin typeface="Verdana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ru-RU" sz="1600" b="1" dirty="0" smtClean="0">
                <a:latin typeface="Verdana" pitchFamily="34" charset="0"/>
              </a:rPr>
              <a:t>Сертификаты Министерства здравоохранения и социального развития РФ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600" b="1" dirty="0" smtClean="0">
              <a:latin typeface="Verdana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ru-RU" sz="1600" b="1" dirty="0" smtClean="0">
                <a:latin typeface="Verdana" pitchFamily="34" charset="0"/>
              </a:rPr>
              <a:t>Участие в </a:t>
            </a:r>
            <a:r>
              <a:rPr lang="ru-RU" sz="1600" b="1" dirty="0" err="1" smtClean="0">
                <a:latin typeface="Verdana" pitchFamily="34" charset="0"/>
              </a:rPr>
              <a:t>Интернет-уроках</a:t>
            </a:r>
            <a:r>
              <a:rPr lang="ru-RU" sz="1600" b="1" dirty="0" smtClean="0">
                <a:latin typeface="Verdana" pitchFamily="34" charset="0"/>
              </a:rPr>
              <a:t> ФСКН РФ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600" b="1" dirty="0" smtClean="0">
              <a:latin typeface="Verdana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ru-RU" sz="1600" b="1" dirty="0" smtClean="0">
                <a:latin typeface="Verdana" pitchFamily="34" charset="0"/>
              </a:rPr>
              <a:t>В каталоге лучших социальных проектов России по работе с детьми и молодежью в 2012 году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sz="1600" b="1" dirty="0" smtClean="0">
              <a:solidFill>
                <a:srgbClr val="5F5F5F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1424" tIns="45712" rIns="91424" bIns="45712"/>
          <a:lstStyle/>
          <a:p>
            <a:pPr eaLnBrk="1" hangingPunct="1">
              <a:defRPr/>
            </a:pPr>
            <a:r>
              <a:rPr lang="ru-RU" sz="3100" b="0" dirty="0" smtClean="0">
                <a:solidFill>
                  <a:schemeClr val="tx1"/>
                </a:solidFill>
              </a:rPr>
              <a:t>Формирование концепции программы</a:t>
            </a:r>
          </a:p>
        </p:txBody>
      </p:sp>
      <p:sp>
        <p:nvSpPr>
          <p:cNvPr id="41987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95288" y="1484313"/>
            <a:ext cx="4049712" cy="4530725"/>
          </a:xfrm>
        </p:spPr>
        <p:txBody>
          <a:bodyPr lIns="91424" tIns="45712" rIns="91424" bIns="45712"/>
          <a:lstStyle/>
          <a:p>
            <a:pPr marL="390525" indent="-390525" defTabSz="1042988" eaLnBrk="1" hangingPunct="1">
              <a:buFont typeface="Wingdings" pitchFamily="2" charset="2"/>
              <a:buNone/>
              <a:defRPr/>
            </a:pPr>
            <a:r>
              <a:rPr lang="ru-RU" sz="2700" dirty="0" smtClean="0"/>
              <a:t>Определить понятия:</a:t>
            </a:r>
          </a:p>
          <a:p>
            <a:pPr marL="390525" indent="-390525" defTabSz="1042988" eaLnBrk="1" hangingPunct="1">
              <a:defRPr/>
            </a:pPr>
            <a:r>
              <a:rPr lang="ru-RU" sz="2700" dirty="0" smtClean="0"/>
              <a:t>Здоровье</a:t>
            </a:r>
          </a:p>
          <a:p>
            <a:pPr marL="390525" indent="-390525" defTabSz="1042988" eaLnBrk="1" hangingPunct="1">
              <a:defRPr/>
            </a:pPr>
            <a:r>
              <a:rPr lang="ru-RU" sz="2700" dirty="0" smtClean="0"/>
              <a:t>Здоровый образ жизни</a:t>
            </a:r>
          </a:p>
          <a:p>
            <a:pPr marL="390525" indent="-390525" defTabSz="1042988" eaLnBrk="1" hangingPunct="1">
              <a:defRPr/>
            </a:pPr>
            <a:endParaRPr lang="ru-RU" sz="2700" dirty="0" smtClean="0"/>
          </a:p>
          <a:p>
            <a:pPr marL="390525" indent="-390525" defTabSz="1042988" eaLnBrk="1" hangingPunct="1">
              <a:buFont typeface="Wingdings" pitchFamily="2" charset="2"/>
              <a:buNone/>
              <a:defRPr/>
            </a:pPr>
            <a:r>
              <a:rPr lang="ru-RU" sz="2700" dirty="0" smtClean="0"/>
              <a:t>	Как эти понятия соотносятся в сознании подростков?</a:t>
            </a:r>
          </a:p>
        </p:txBody>
      </p:sp>
      <p:pic>
        <p:nvPicPr>
          <p:cNvPr id="13316" name="Picture 6" descr="1_3_Рефлексия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238750" y="1600200"/>
            <a:ext cx="2844800" cy="45307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угольник 2"/>
          <p:cNvSpPr>
            <a:spLocks noChangeArrowheads="1"/>
          </p:cNvSpPr>
          <p:nvPr/>
        </p:nvSpPr>
        <p:spPr bwMode="auto">
          <a:xfrm>
            <a:off x="0" y="1196975"/>
            <a:ext cx="88931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90525" indent="-390525" defTabSz="1042988"/>
            <a:r>
              <a:rPr lang="ru-RU" altLang="ru-RU" sz="2400" b="1" dirty="0"/>
              <a:t>1. Подростки воспринимают здоровье</a:t>
            </a:r>
            <a:r>
              <a:rPr lang="en-US" altLang="ru-RU" sz="2400" b="1" dirty="0"/>
              <a:t> </a:t>
            </a:r>
            <a:r>
              <a:rPr lang="ru-RU" altLang="ru-RU" sz="2400" b="1" dirty="0"/>
              <a:t>как некую изначальную данность. Если</a:t>
            </a:r>
            <a:r>
              <a:rPr lang="en-US" altLang="ru-RU" sz="2400" b="1" dirty="0"/>
              <a:t> </a:t>
            </a:r>
            <a:r>
              <a:rPr lang="ru-RU" altLang="ru-RU" sz="2400" b="1" dirty="0"/>
              <a:t>ты здоров сейчас, это значит, что так будет</a:t>
            </a:r>
            <a:r>
              <a:rPr lang="en-US" altLang="ru-RU" sz="2400" b="1" dirty="0"/>
              <a:t> </a:t>
            </a:r>
            <a:r>
              <a:rPr lang="ru-RU" altLang="ru-RU" sz="2400" b="1" dirty="0"/>
              <a:t>всегда.</a:t>
            </a:r>
          </a:p>
        </p:txBody>
      </p:sp>
      <p:sp>
        <p:nvSpPr>
          <p:cNvPr id="15363" name="Прямоугольник 3"/>
          <p:cNvSpPr>
            <a:spLocks noChangeArrowheads="1"/>
          </p:cNvSpPr>
          <p:nvPr/>
        </p:nvSpPr>
        <p:spPr bwMode="auto">
          <a:xfrm>
            <a:off x="684213" y="260350"/>
            <a:ext cx="676751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4000" b="1" dirty="0" smtClean="0"/>
              <a:t>Результаты</a:t>
            </a:r>
            <a:r>
              <a:rPr lang="en-US" altLang="ru-RU" sz="4000" b="1" dirty="0" smtClean="0"/>
              <a:t> </a:t>
            </a:r>
            <a:r>
              <a:rPr lang="ru-RU" altLang="ru-RU" sz="4000" b="1" dirty="0" smtClean="0"/>
              <a:t>исследований</a:t>
            </a:r>
            <a:endParaRPr lang="ru-RU" altLang="ru-RU" sz="4000" b="1" dirty="0"/>
          </a:p>
        </p:txBody>
      </p:sp>
      <p:sp>
        <p:nvSpPr>
          <p:cNvPr id="15364" name="Прямоугольник 2"/>
          <p:cNvSpPr>
            <a:spLocks noChangeArrowheads="1"/>
          </p:cNvSpPr>
          <p:nvPr/>
        </p:nvSpPr>
        <p:spPr bwMode="auto">
          <a:xfrm>
            <a:off x="0" y="2420938"/>
            <a:ext cx="9396413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90525" indent="-390525" defTabSz="1042988"/>
            <a:r>
              <a:rPr lang="ru-RU" altLang="ru-RU" sz="2400" b="1" dirty="0"/>
              <a:t>2. Здоровье и здоровый образ жизни в представлении подростков понятия почти противоположные: если ты здоров, это значит, что здоровье позволяет тебе испробовать все формы рискованного поведения.</a:t>
            </a:r>
          </a:p>
        </p:txBody>
      </p:sp>
      <p:sp>
        <p:nvSpPr>
          <p:cNvPr id="15365" name="TextBox 5"/>
          <p:cNvSpPr txBox="1">
            <a:spLocks noChangeArrowheads="1"/>
          </p:cNvSpPr>
          <p:nvPr/>
        </p:nvSpPr>
        <p:spPr bwMode="auto">
          <a:xfrm>
            <a:off x="0" y="4005263"/>
            <a:ext cx="88201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90525" indent="-390525" defTabSz="1042988"/>
            <a:r>
              <a:rPr lang="ru-RU" altLang="ru-RU" sz="2400" b="1"/>
              <a:t>3. ЗОЖ нужен только тогда,</a:t>
            </a:r>
            <a:r>
              <a:rPr lang="en-US" altLang="ru-RU" sz="2400" b="1"/>
              <a:t> </a:t>
            </a:r>
            <a:r>
              <a:rPr lang="ru-RU" altLang="ru-RU" sz="2400" b="1"/>
              <a:t>когда здоровье не в порядке.</a:t>
            </a:r>
            <a:endParaRPr lang="ru-RU"/>
          </a:p>
        </p:txBody>
      </p:sp>
      <p:sp>
        <p:nvSpPr>
          <p:cNvPr id="15366" name="Прямоугольник 1"/>
          <p:cNvSpPr>
            <a:spLocks noChangeArrowheads="1"/>
          </p:cNvSpPr>
          <p:nvPr/>
        </p:nvSpPr>
        <p:spPr bwMode="auto">
          <a:xfrm>
            <a:off x="0" y="4508500"/>
            <a:ext cx="892968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90525" indent="-390525" defTabSz="1042988"/>
            <a:r>
              <a:rPr lang="ru-RU" altLang="ru-RU" sz="2400" b="1"/>
              <a:t>4. Соблюдение ЗОЖ накладывает на</a:t>
            </a:r>
            <a:r>
              <a:rPr lang="en-US" altLang="ru-RU" sz="2400" b="1"/>
              <a:t> </a:t>
            </a:r>
            <a:r>
              <a:rPr lang="ru-RU" altLang="ru-RU" sz="2400" b="1"/>
              <a:t>подростка определенные ограничения, а</a:t>
            </a:r>
            <a:r>
              <a:rPr lang="en-US" altLang="ru-RU" sz="2400" b="1"/>
              <a:t> </a:t>
            </a:r>
            <a:r>
              <a:rPr lang="ru-RU" altLang="ru-RU" sz="2400" b="1"/>
              <a:t>эффект от этого отсрочен во времени.</a:t>
            </a:r>
          </a:p>
        </p:txBody>
      </p:sp>
      <p:sp>
        <p:nvSpPr>
          <p:cNvPr id="15368" name="Прямоугольник 1"/>
          <p:cNvSpPr>
            <a:spLocks noChangeArrowheads="1"/>
          </p:cNvSpPr>
          <p:nvPr/>
        </p:nvSpPr>
        <p:spPr bwMode="auto">
          <a:xfrm>
            <a:off x="71438" y="5300663"/>
            <a:ext cx="90725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90525" indent="-390525" defTabSz="1042988"/>
            <a:r>
              <a:rPr lang="ru-RU" altLang="ru-RU" sz="2400" b="1"/>
              <a:t>5. Нездоровый образ</a:t>
            </a:r>
            <a:r>
              <a:rPr lang="en-US" altLang="ru-RU" sz="2400" b="1"/>
              <a:t> </a:t>
            </a:r>
            <a:r>
              <a:rPr lang="ru-RU" altLang="ru-RU" sz="2400" b="1"/>
              <a:t>жизни</a:t>
            </a:r>
            <a:r>
              <a:rPr lang="en-US" altLang="ru-RU" sz="2400" b="1"/>
              <a:t> </a:t>
            </a:r>
            <a:r>
              <a:rPr lang="ru-RU" altLang="ru-RU" sz="2400" b="1"/>
              <a:t>(употребление</a:t>
            </a:r>
            <a:r>
              <a:rPr lang="en-US" altLang="ru-RU" sz="2400" b="1"/>
              <a:t> </a:t>
            </a:r>
            <a:r>
              <a:rPr lang="ru-RU" altLang="ru-RU" sz="2400" b="1"/>
              <a:t>табака, алкоголя,</a:t>
            </a:r>
            <a:r>
              <a:rPr lang="en-US" altLang="ru-RU" sz="2400" b="1"/>
              <a:t> </a:t>
            </a:r>
            <a:r>
              <a:rPr lang="ru-RU" altLang="ru-RU" sz="2400" b="1"/>
              <a:t>все формы рискованного</a:t>
            </a:r>
            <a:r>
              <a:rPr lang="en-US" altLang="ru-RU" sz="2400" b="1"/>
              <a:t> </a:t>
            </a:r>
            <a:r>
              <a:rPr lang="ru-RU" altLang="ru-RU" sz="2400" b="1"/>
              <a:t>поведения) немедленно</a:t>
            </a:r>
            <a:r>
              <a:rPr lang="en-US" altLang="ru-RU" sz="2400" b="1"/>
              <a:t> </a:t>
            </a:r>
            <a:r>
              <a:rPr lang="ru-RU" altLang="ru-RU" sz="2400" b="1"/>
              <a:t>дают новые впечатления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785813"/>
          </a:xfrm>
        </p:spPr>
        <p:txBody>
          <a:bodyPr lIns="91424" tIns="45712" rIns="91424" bIns="45712"/>
          <a:lstStyle/>
          <a:p>
            <a:pPr eaLnBrk="1" hangingPunct="1">
              <a:defRPr/>
            </a:pPr>
            <a:r>
              <a:rPr lang="ru-RU" sz="3100" dirty="0" smtClean="0">
                <a:solidFill>
                  <a:schemeClr val="tx1"/>
                </a:solidFill>
              </a:rPr>
              <a:t>Таким образом,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571500"/>
            <a:ext cx="9144000" cy="5786438"/>
          </a:xfrm>
        </p:spPr>
        <p:txBody>
          <a:bodyPr lIns="91424" tIns="45712" rIns="91424" bIns="45712"/>
          <a:lstStyle/>
          <a:p>
            <a:pPr marL="390525" indent="-390525" defTabSz="1042988" eaLnBrk="1" hangingPunct="1">
              <a:defRPr/>
            </a:pPr>
            <a:r>
              <a:rPr lang="ru-RU" sz="2400" b="1" smtClean="0"/>
              <a:t>Подростки </a:t>
            </a:r>
            <a:r>
              <a:rPr lang="ru-RU" sz="2400" b="1" dirty="0" smtClean="0"/>
              <a:t>предпочитают получать новые ощущения «здесь и сейчас», чем вести ЗОЖ в надежде на будущее «вознаграждение».</a:t>
            </a:r>
          </a:p>
          <a:p>
            <a:pPr marL="390525" indent="-390525" defTabSz="1042988" eaLnBrk="1" hangingPunct="1">
              <a:defRPr/>
            </a:pPr>
            <a:r>
              <a:rPr lang="ru-RU" sz="2400" b="1" dirty="0" smtClean="0"/>
              <a:t>ЗОЖ не является актуальной ценностью для подростков, так как он, по их мнению, ограничивает их поведение и не способствует их самореализации.</a:t>
            </a:r>
          </a:p>
          <a:p>
            <a:pPr marL="390525" indent="-390525" defTabSz="1042988" eaLnBrk="1" hangingPunct="1">
              <a:defRPr/>
            </a:pPr>
            <a:r>
              <a:rPr lang="ru-RU" sz="2400" b="1" dirty="0" smtClean="0"/>
              <a:t> Но при этом, психологический аспект здоровья (поведение в стрессовых ситуациях, разрешение конфликтов и т.п.) является очень актуальным для подростков. Но зачастую подростки не знают, как справляться с подобными проблемами. </a:t>
            </a:r>
          </a:p>
          <a:p>
            <a:pPr marL="390525" indent="-390525" defTabSz="1042988" eaLnBrk="1" hangingPunct="1">
              <a:defRPr/>
            </a:pPr>
            <a:endParaRPr lang="ru-RU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49275"/>
            <a:ext cx="9144000" cy="555625"/>
          </a:xfrm>
        </p:spPr>
        <p:txBody>
          <a:bodyPr lIns="91424" tIns="45712" rIns="91424" bIns="45712">
            <a:normAutofit fontScale="90000"/>
          </a:bodyPr>
          <a:lstStyle/>
          <a:p>
            <a:pPr eaLnBrk="1" hangingPunct="1">
              <a:defRPr/>
            </a:pPr>
            <a:r>
              <a:rPr lang="ru-RU" sz="4000" dirty="0" smtClean="0">
                <a:solidFill>
                  <a:schemeClr val="tx1"/>
                </a:solidFill>
              </a:rPr>
              <a:t>Основные идеи программы</a:t>
            </a:r>
            <a:r>
              <a:rPr lang="en-US" sz="4000" dirty="0" smtClean="0">
                <a:solidFill>
                  <a:schemeClr val="tx1"/>
                </a:solidFill>
              </a:rPr>
              <a:t/>
            </a:r>
            <a:br>
              <a:rPr lang="en-US" sz="4000" dirty="0" smtClean="0">
                <a:solidFill>
                  <a:schemeClr val="tx1"/>
                </a:solidFill>
              </a:rPr>
            </a:br>
            <a:endParaRPr lang="ru-RU" sz="4000" dirty="0" smtClean="0">
              <a:solidFill>
                <a:schemeClr val="tx1"/>
              </a:solidFill>
            </a:endParaRPr>
          </a:p>
        </p:txBody>
      </p:sp>
      <p:sp>
        <p:nvSpPr>
          <p:cNvPr id="46083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50825" y="836613"/>
            <a:ext cx="8893175" cy="2232025"/>
          </a:xfrm>
        </p:spPr>
        <p:txBody>
          <a:bodyPr lIns="91424" tIns="45712" rIns="91424" bIns="45712"/>
          <a:lstStyle/>
          <a:p>
            <a:pPr marL="390525" indent="-390525" defTabSz="1042988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1800" b="1" dirty="0" smtClean="0"/>
              <a:t>Таким образом, если бы мы строили программу по ЗОЖ, основываясь на прямом продвижении ценностей здорового образа жизни, скорее всего, она не была бы востребована подростками.</a:t>
            </a:r>
          </a:p>
          <a:p>
            <a:pPr marL="390525" indent="-390525" defTabSz="1042988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1800" b="1" dirty="0" smtClean="0"/>
              <a:t> Мы ориентировались на актуальные для подросткового образа потребности и ценности: развитие навыков эффективной коммуникации и потребность в самореализации.</a:t>
            </a:r>
          </a:p>
          <a:p>
            <a:pPr marL="390525" indent="-390525" defTabSz="1042988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1800" b="1" dirty="0" smtClean="0"/>
              <a:t>А здоровье и здоровый образ жизни рассматриваются как непременный залог успешного достижения жизненных целей. 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68313" y="3213100"/>
            <a:ext cx="8229600" cy="72072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40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Цель программы.</a:t>
            </a:r>
            <a:r>
              <a:rPr lang="ru-RU" sz="4000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 </a:t>
            </a:r>
            <a:br>
              <a:rPr lang="ru-RU" sz="4000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</a:br>
            <a:endParaRPr lang="ru-RU" sz="4000" b="1" kern="0" dirty="0"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547813" y="4149725"/>
            <a:ext cx="6000750" cy="1495425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ru-RU" b="1" ker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Способствовать формированию</a:t>
            </a:r>
            <a:r>
              <a:rPr lang="en-US" b="1" ker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</a:t>
            </a:r>
            <a:r>
              <a:rPr lang="ru-RU" b="1" ker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уверенной в себе личности,</a:t>
            </a:r>
            <a:r>
              <a:rPr lang="en-US" b="1" ker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ru-RU" b="1" ker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уважающей себя и других,</a:t>
            </a:r>
            <a:r>
              <a:rPr lang="en-US" b="1" ker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ru-RU" b="1" ker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умеющей анализировать и</a:t>
            </a:r>
            <a:r>
              <a:rPr lang="en-US" b="1" ker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ru-RU" b="1" ker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и контролировать ситуацию и</a:t>
            </a:r>
            <a:r>
              <a:rPr lang="en-US" b="1" ker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ru-RU" b="1" ker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свое поведение, осознающей</a:t>
            </a:r>
            <a:r>
              <a:rPr lang="en-US" b="1" ker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ru-RU" b="1" ker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ответственность за свое</a:t>
            </a:r>
            <a:r>
              <a:rPr lang="en-US" b="1" ker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ru-RU" b="1" ker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здоровье.</a:t>
            </a:r>
            <a:endParaRPr lang="ru-RU" b="1" kern="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0"/>
            <a:ext cx="8229600" cy="6921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b="0" dirty="0" smtClean="0">
                <a:solidFill>
                  <a:schemeClr val="tx1"/>
                </a:solidFill>
              </a:rPr>
              <a:t>Задачи программы: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49275"/>
            <a:ext cx="8829675" cy="2303463"/>
          </a:xfrm>
        </p:spPr>
        <p:txBody>
          <a:bodyPr/>
          <a:lstStyle/>
          <a:p>
            <a:pPr marL="533400" indent="-533400" algn="just">
              <a:buFont typeface="Wingdings" pitchFamily="2" charset="2"/>
              <a:buAutoNum type="arabicPeriod"/>
              <a:defRPr/>
            </a:pPr>
            <a:r>
              <a:rPr lang="ru-RU" sz="2400" dirty="0" smtClean="0"/>
              <a:t>Сообщить объективную информацию по теме.</a:t>
            </a:r>
          </a:p>
          <a:p>
            <a:pPr marL="533400" indent="-533400" algn="just">
              <a:buFont typeface="Wingdings" pitchFamily="2" charset="2"/>
              <a:buAutoNum type="arabicPeriod"/>
              <a:defRPr/>
            </a:pPr>
            <a:r>
              <a:rPr lang="ru-RU" sz="2400" dirty="0" smtClean="0"/>
              <a:t>Сформировать заинтересованное отношение к теме здоровья. </a:t>
            </a:r>
          </a:p>
          <a:p>
            <a:pPr marL="533400" indent="-533400" algn="just">
              <a:buFont typeface="Wingdings" pitchFamily="2" charset="2"/>
              <a:buAutoNum type="arabicPeriod"/>
              <a:defRPr/>
            </a:pPr>
            <a:r>
              <a:rPr lang="ru-RU" sz="2400" dirty="0" smtClean="0"/>
              <a:t>Способствовать формированию поведенческих навыков ЗОЖ.</a:t>
            </a:r>
          </a:p>
        </p:txBody>
      </p:sp>
      <p:sp>
        <p:nvSpPr>
          <p:cNvPr id="5" name="AutoShape 2"/>
          <p:cNvSpPr txBox="1">
            <a:spLocks noChangeArrowheads="1"/>
          </p:cNvSpPr>
          <p:nvPr/>
        </p:nvSpPr>
        <p:spPr bwMode="auto">
          <a:xfrm>
            <a:off x="684213" y="2060575"/>
            <a:ext cx="8064500" cy="79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r>
              <a:rPr lang="ru-RU" sz="2600" b="1" kern="0" dirty="0">
                <a:latin typeface="+mj-lt"/>
                <a:ea typeface="+mj-ea"/>
                <a:cs typeface="+mj-cs"/>
              </a:rPr>
              <a:t>Основные принципы организации программы</a:t>
            </a:r>
            <a:r>
              <a:rPr lang="ru-RU" sz="2400" b="1" kern="0" dirty="0">
                <a:latin typeface="+mj-lt"/>
                <a:ea typeface="+mj-ea"/>
                <a:cs typeface="+mj-cs"/>
              </a:rPr>
              <a:t>           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95288" y="2924175"/>
            <a:ext cx="8461375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v"/>
              <a:defRPr/>
            </a:pPr>
            <a:r>
              <a:rPr lang="ru-RU" sz="2400" kern="0" dirty="0">
                <a:latin typeface="+mn-lt"/>
              </a:rPr>
              <a:t>Принцип актуальности </a:t>
            </a:r>
          </a:p>
          <a:p>
            <a:pPr marL="342900" indent="-342900" algn="just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v"/>
              <a:defRPr/>
            </a:pPr>
            <a:r>
              <a:rPr lang="ru-RU" sz="2400" kern="0" dirty="0">
                <a:latin typeface="+mn-lt"/>
              </a:rPr>
              <a:t>Принцип позитивности (не критика, а альтернатива)</a:t>
            </a:r>
          </a:p>
          <a:p>
            <a:pPr marL="342900" indent="-342900" algn="just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v"/>
              <a:defRPr/>
            </a:pPr>
            <a:r>
              <a:rPr lang="ru-RU" sz="2400" kern="0" dirty="0">
                <a:latin typeface="+mn-lt"/>
              </a:rPr>
              <a:t>Принцип активности </a:t>
            </a:r>
            <a:r>
              <a:rPr lang="ru-RU" sz="2400" i="1" kern="0" dirty="0">
                <a:latin typeface="+mn-lt"/>
              </a:rPr>
              <a:t>(«Скажи мне – я забуду, покажи мне – я запомню, дай мне поучаствовать – я пойму»</a:t>
            </a:r>
            <a:endParaRPr lang="ru-RU" sz="2400" kern="0" dirty="0">
              <a:latin typeface="+mn-lt"/>
            </a:endParaRPr>
          </a:p>
        </p:txBody>
      </p:sp>
      <p:sp>
        <p:nvSpPr>
          <p:cNvPr id="7" name="AutoShape 2"/>
          <p:cNvSpPr txBox="1">
            <a:spLocks noChangeArrowheads="1"/>
          </p:cNvSpPr>
          <p:nvPr/>
        </p:nvSpPr>
        <p:spPr bwMode="auto">
          <a:xfrm>
            <a:off x="468313" y="4508500"/>
            <a:ext cx="8532812" cy="79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r>
              <a:rPr lang="ru-RU" sz="2400" b="1" kern="0" dirty="0">
                <a:latin typeface="+mj-lt"/>
                <a:ea typeface="+mj-ea"/>
                <a:cs typeface="+mj-cs"/>
              </a:rPr>
              <a:t>Целевая аудитория программы – подростки 13-17 лет      </a:t>
            </a:r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 bwMode="auto">
          <a:xfrm>
            <a:off x="323850" y="5084763"/>
            <a:ext cx="9144000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ru-RU" sz="24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	</a:t>
            </a:r>
            <a:r>
              <a:rPr lang="ru-RU" sz="2400" kern="0" dirty="0">
                <a:latin typeface="+mn-lt"/>
              </a:rPr>
              <a:t>Стремление испытать себя, комплекс неполноценности, жажда самоутверждения. Время потенциальных опасностей и время активного освоения новой информации, эмоциональной открытости и уязвимости.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pPr>
              <a:defRPr/>
            </a:pPr>
            <a:r>
              <a:rPr lang="ru-RU" sz="3200" dirty="0"/>
              <a:t>Подростки, </a:t>
            </a:r>
            <a:r>
              <a:rPr lang="ru-RU" sz="3200" dirty="0" smtClean="0"/>
              <a:t>оказавшиеся в трудной жизненной ситуации и оставшиеся </a:t>
            </a:r>
            <a:r>
              <a:rPr lang="ru-RU" sz="3200" dirty="0"/>
              <a:t>без попечения родителей         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556792"/>
            <a:ext cx="7020272" cy="5589587"/>
          </a:xfrm>
        </p:spPr>
        <p:txBody>
          <a:bodyPr/>
          <a:lstStyle/>
          <a:p>
            <a:pPr algn="just">
              <a:lnSpc>
                <a:spcPct val="90000"/>
              </a:lnSpc>
              <a:buFontTx/>
              <a:buChar char="•"/>
              <a:defRPr/>
            </a:pPr>
            <a:r>
              <a:rPr lang="ru-RU" sz="2400" dirty="0"/>
              <a:t>Отклонения в состоянии здоровья и развития;</a:t>
            </a:r>
          </a:p>
          <a:p>
            <a:pPr algn="just">
              <a:lnSpc>
                <a:spcPct val="90000"/>
              </a:lnSpc>
              <a:buFontTx/>
              <a:buChar char="•"/>
              <a:defRPr/>
            </a:pPr>
            <a:r>
              <a:rPr lang="ru-RU" sz="2400" dirty="0"/>
              <a:t>Нарушения в эмоционально-волевой сфере;</a:t>
            </a:r>
          </a:p>
          <a:p>
            <a:pPr algn="just">
              <a:lnSpc>
                <a:spcPct val="90000"/>
              </a:lnSpc>
              <a:buFontTx/>
              <a:buChar char="•"/>
              <a:defRPr/>
            </a:pPr>
            <a:r>
              <a:rPr lang="ru-RU" sz="2400" dirty="0"/>
              <a:t>Перегруженность отрицательным опытом; </a:t>
            </a:r>
          </a:p>
          <a:p>
            <a:pPr algn="just">
              <a:lnSpc>
                <a:spcPct val="90000"/>
              </a:lnSpc>
              <a:buFontTx/>
              <a:buChar char="•"/>
              <a:defRPr/>
            </a:pPr>
            <a:r>
              <a:rPr lang="ru-RU" sz="2400" dirty="0"/>
              <a:t>Негативные ценности и образцы поведения;</a:t>
            </a:r>
          </a:p>
          <a:p>
            <a:pPr algn="just">
              <a:lnSpc>
                <a:spcPct val="90000"/>
              </a:lnSpc>
              <a:buFontTx/>
              <a:buChar char="•"/>
              <a:defRPr/>
            </a:pPr>
            <a:r>
              <a:rPr lang="ru-RU" sz="2400" dirty="0"/>
              <a:t>Деструктивные способы разрешения конфликтов и выхода из кризисных ситуаций;</a:t>
            </a:r>
          </a:p>
          <a:p>
            <a:pPr algn="just">
              <a:lnSpc>
                <a:spcPct val="90000"/>
              </a:lnSpc>
              <a:buFontTx/>
              <a:buChar char="•"/>
              <a:defRPr/>
            </a:pPr>
            <a:r>
              <a:rPr lang="ru-RU" sz="2400" dirty="0"/>
              <a:t>Особая уязвимость перед лицом жизненных трудностей.</a:t>
            </a:r>
          </a:p>
          <a:p>
            <a:pPr algn="just">
              <a:lnSpc>
                <a:spcPct val="90000"/>
              </a:lnSpc>
              <a:buFontTx/>
              <a:buChar char="•"/>
              <a:defRPr/>
            </a:pPr>
            <a:endParaRPr lang="ru-RU" sz="2400" dirty="0">
              <a:solidFill>
                <a:schemeClr val="hlink"/>
              </a:solidFill>
            </a:endParaRPr>
          </a:p>
          <a:p>
            <a:pPr algn="just">
              <a:lnSpc>
                <a:spcPct val="90000"/>
              </a:lnSpc>
              <a:buFontTx/>
              <a:buChar char="•"/>
              <a:defRPr/>
            </a:pPr>
            <a:endParaRPr lang="ru-RU" sz="2400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</a:rPr>
              <a:t>ПЛОЩАДКИ РЕАЛИЗАЦИИ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052736"/>
            <a:ext cx="6984776" cy="2664296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Char char="ü"/>
              <a:defRPr/>
            </a:pPr>
            <a:r>
              <a:rPr lang="ru-RU" sz="1800" dirty="0" smtClean="0">
                <a:latin typeface="Verdana" pitchFamily="34" charset="0"/>
              </a:rPr>
              <a:t>Школы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ru-RU" sz="1800" dirty="0" err="1" smtClean="0">
                <a:latin typeface="Verdana" pitchFamily="34" charset="0"/>
              </a:rPr>
              <a:t>ССУЗы</a:t>
            </a:r>
            <a:endParaRPr lang="ru-RU" sz="1800" dirty="0" smtClean="0">
              <a:latin typeface="Verdana" pitchFamily="34" charset="0"/>
            </a:endParaRP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ru-RU" sz="1800" dirty="0" smtClean="0">
                <a:latin typeface="Verdana" pitchFamily="34" charset="0"/>
              </a:rPr>
              <a:t>Детские дома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ru-RU" sz="1800" dirty="0" smtClean="0">
                <a:latin typeface="Verdana" pitchFamily="34" charset="0"/>
              </a:rPr>
              <a:t>Летние лагеря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ru-RU" sz="1800" dirty="0" smtClean="0">
                <a:latin typeface="Verdana" pitchFamily="34" charset="0"/>
              </a:rPr>
              <a:t>Центры социально-психологической</a:t>
            </a:r>
          </a:p>
          <a:p>
            <a:pPr eaLnBrk="1" hangingPunct="1">
              <a:buFontTx/>
              <a:buNone/>
              <a:defRPr/>
            </a:pPr>
            <a:r>
              <a:rPr lang="ru-RU" sz="1800" dirty="0" smtClean="0">
                <a:latin typeface="Verdana" pitchFamily="34" charset="0"/>
              </a:rPr>
              <a:t>реабилитации подростков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ru-RU" sz="1800" dirty="0" smtClean="0">
                <a:latin typeface="Verdana" pitchFamily="34" charset="0"/>
              </a:rPr>
              <a:t>Детские и молодежные центры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ru-RU" sz="1800" dirty="0" smtClean="0">
                <a:latin typeface="Verdana" pitchFamily="34" charset="0"/>
              </a:rPr>
              <a:t>Центры здоровья</a:t>
            </a:r>
          </a:p>
          <a:p>
            <a:pPr eaLnBrk="1" hangingPunct="1">
              <a:buFontTx/>
              <a:buNone/>
              <a:defRPr/>
            </a:pPr>
            <a:endParaRPr lang="ru-RU" sz="18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2843808" y="3789040"/>
            <a:ext cx="40033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СТРУКТУРА ПРОГРАММЫ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4365104"/>
            <a:ext cx="75608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>
              <a:buFontTx/>
              <a:buAutoNum type="arabicPeriod"/>
            </a:pPr>
            <a:r>
              <a:rPr lang="ru-RU" altLang="ru-RU" dirty="0" smtClean="0"/>
              <a:t>Основная программа:  курс </a:t>
            </a:r>
            <a:r>
              <a:rPr lang="ru-RU" altLang="ru-RU" dirty="0" err="1" smtClean="0"/>
              <a:t>тренинговых</a:t>
            </a:r>
            <a:r>
              <a:rPr lang="ru-RU" altLang="ru-RU" dirty="0" smtClean="0"/>
              <a:t> занятий с подробным описанием каждого занятия.</a:t>
            </a:r>
          </a:p>
          <a:p>
            <a:pPr marL="609600" indent="-609600">
              <a:buFontTx/>
              <a:buAutoNum type="arabicPeriod" startAt="2"/>
            </a:pPr>
            <a:r>
              <a:rPr lang="ru-RU" altLang="ru-RU" dirty="0" smtClean="0"/>
              <a:t>Описание организации досуга: дополнение к </a:t>
            </a:r>
            <a:r>
              <a:rPr lang="ru-RU" altLang="ru-RU" dirty="0" err="1" smtClean="0"/>
              <a:t>тренинговому</a:t>
            </a:r>
            <a:r>
              <a:rPr lang="ru-RU" altLang="ru-RU" dirty="0" smtClean="0"/>
              <a:t> курсу.</a:t>
            </a:r>
          </a:p>
          <a:p>
            <a:pPr marL="609600" indent="-609600"/>
            <a:r>
              <a:rPr lang="ru-RU" altLang="ru-RU" dirty="0" smtClean="0"/>
              <a:t>3. Видеофильм и музыкальное оформление «Есть тема» а видео и аудио диске.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>
          <a:xfrm>
            <a:off x="755650" y="765175"/>
            <a:ext cx="8064500" cy="79533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400" b="1" dirty="0" smtClean="0"/>
              <a:t>Основные компоненты программы:</a:t>
            </a:r>
            <a:br>
              <a:rPr lang="ru-RU" sz="2400" b="1" dirty="0" smtClean="0"/>
            </a:br>
            <a:r>
              <a:rPr lang="ru-RU" sz="2400" b="1" dirty="0" err="1" smtClean="0"/>
              <a:t>Тренинговый</a:t>
            </a:r>
            <a:r>
              <a:rPr lang="ru-RU" sz="2400" b="1" dirty="0" smtClean="0"/>
              <a:t> курс для подростков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349500"/>
            <a:ext cx="3816350" cy="37242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1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1.</a:t>
            </a:r>
            <a:r>
              <a:rPr lang="ru-RU" sz="2100" dirty="0" smtClean="0">
                <a:solidFill>
                  <a:srgbClr val="0A50A1"/>
                </a:solidFill>
              </a:rPr>
              <a:t>  </a:t>
            </a:r>
            <a:r>
              <a:rPr lang="ru-RU" sz="2000" dirty="0" smtClean="0"/>
              <a:t>Искусство общения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dirty="0" smtClean="0"/>
              <a:t>2.  Жизненные ценности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dirty="0" smtClean="0"/>
              <a:t>3.  Эмоции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dirty="0" smtClean="0"/>
              <a:t>4.  Мужчина и женщина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dirty="0" smtClean="0"/>
              <a:t>5.  Разрешаем конфликты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dirty="0" smtClean="0"/>
              <a:t>6.  Критическое мышление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dirty="0" smtClean="0"/>
              <a:t>7.  Курить или не курить?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dirty="0" smtClean="0"/>
              <a:t>8.  Сопротивление давлению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dirty="0" smtClean="0"/>
              <a:t>9.  Наркотики: не влезай – убьёт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dirty="0" smtClean="0"/>
              <a:t>10. ВИЧ/СПИД: мы знаем, как себя защитить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dirty="0" smtClean="0">
              <a:solidFill>
                <a:schemeClr val="hlink"/>
              </a:solidFill>
            </a:endParaRPr>
          </a:p>
        </p:txBody>
      </p:sp>
      <p:sp>
        <p:nvSpPr>
          <p:cNvPr id="22532" name="Rectangle 6"/>
          <p:cNvSpPr>
            <a:spLocks noChangeArrowheads="1"/>
          </p:cNvSpPr>
          <p:nvPr/>
        </p:nvSpPr>
        <p:spPr bwMode="auto">
          <a:xfrm>
            <a:off x="5003800" y="2420938"/>
            <a:ext cx="367188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dirty="0"/>
              <a:t>11. Развитие характера (уверенное поведение)</a:t>
            </a:r>
          </a:p>
          <a:p>
            <a:r>
              <a:rPr lang="ru-RU" altLang="ru-RU" dirty="0"/>
              <a:t>12. Я абсолютно спокоен (поведение в стрессовых ситуациях)</a:t>
            </a:r>
          </a:p>
          <a:p>
            <a:r>
              <a:rPr lang="ru-RU" altLang="ru-RU" dirty="0"/>
              <a:t>13. Кризис: выход есть!</a:t>
            </a:r>
          </a:p>
          <a:p>
            <a:r>
              <a:rPr lang="ru-RU" altLang="ru-RU" dirty="0"/>
              <a:t>14. Алкоголь: мифы и реальность</a:t>
            </a:r>
          </a:p>
          <a:p>
            <a:r>
              <a:rPr lang="ru-RU" altLang="ru-RU" dirty="0"/>
              <a:t>15. Моё мнение</a:t>
            </a:r>
          </a:p>
          <a:p>
            <a:r>
              <a:rPr lang="ru-RU" altLang="ru-RU" dirty="0"/>
              <a:t>16. Толерантность</a:t>
            </a:r>
          </a:p>
          <a:p>
            <a:r>
              <a:rPr lang="ru-RU" altLang="ru-RU" dirty="0"/>
              <a:t>17. Моё будущее: стратегии успеха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Words>1146</Words>
  <Application>Microsoft Office PowerPoint</Application>
  <PresentationFormat>Экран (4:3)</PresentationFormat>
  <Paragraphs>140</Paragraphs>
  <Slides>18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Тема Office</vt:lpstr>
      <vt:lpstr>Chart</vt:lpstr>
      <vt:lpstr>Слайд 1</vt:lpstr>
      <vt:lpstr>Формирование концепции программы</vt:lpstr>
      <vt:lpstr>Слайд 3</vt:lpstr>
      <vt:lpstr>Таким образом,</vt:lpstr>
      <vt:lpstr>Основные идеи программы </vt:lpstr>
      <vt:lpstr>Задачи программы:</vt:lpstr>
      <vt:lpstr>Подростки, оказавшиеся в трудной жизненной ситуации и оставшиеся без попечения родителей          </vt:lpstr>
      <vt:lpstr>ПЛОЩАДКИ РЕАЛИЗАЦИИ</vt:lpstr>
      <vt:lpstr>Основные компоненты программы: Тренинговый курс для подростков </vt:lpstr>
      <vt:lpstr>Приложения: </vt:lpstr>
      <vt:lpstr>Слайд 11</vt:lpstr>
      <vt:lpstr>Особенности программы.</vt:lpstr>
      <vt:lpstr>МОНИТОРИНГ И ОЦЕНКА</vt:lpstr>
      <vt:lpstr>Что из перечисленного ниже наиболее важно для тебя, без чего ты не мыслишь своей жизни? </vt:lpstr>
      <vt:lpstr>Насколько курение вредит здоровью в долгосрочной перспективе, то есть то, что может проявиться через какое-то время? </vt:lpstr>
      <vt:lpstr>Представления о привлекательности алкоголя </vt:lpstr>
      <vt:lpstr>Представления о вреде наркотиков </vt:lpstr>
      <vt:lpstr>ЭКСПЕРТНАЯ ОЦЕНКА</vt:lpstr>
    </vt:vector>
  </TitlesOfParts>
  <Company>СПГ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Директор</dc:creator>
  <cp:lastModifiedBy>Директор</cp:lastModifiedBy>
  <cp:revision>6</cp:revision>
  <dcterms:created xsi:type="dcterms:W3CDTF">2016-02-11T10:41:37Z</dcterms:created>
  <dcterms:modified xsi:type="dcterms:W3CDTF">2016-02-11T11:05:35Z</dcterms:modified>
</cp:coreProperties>
</file>