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64BE-DBC1-4402-B429-49A38F44FE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034-8DFF-4D1D-940E-8F3E0F021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64BE-DBC1-4402-B429-49A38F44FE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034-8DFF-4D1D-940E-8F3E0F021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64BE-DBC1-4402-B429-49A38F44FE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034-8DFF-4D1D-940E-8F3E0F021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64BE-DBC1-4402-B429-49A38F44FE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034-8DFF-4D1D-940E-8F3E0F021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64BE-DBC1-4402-B429-49A38F44FE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034-8DFF-4D1D-940E-8F3E0F021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64BE-DBC1-4402-B429-49A38F44FE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034-8DFF-4D1D-940E-8F3E0F021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64BE-DBC1-4402-B429-49A38F44FE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034-8DFF-4D1D-940E-8F3E0F021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64BE-DBC1-4402-B429-49A38F44FE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034-8DFF-4D1D-940E-8F3E0F021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64BE-DBC1-4402-B429-49A38F44FE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034-8DFF-4D1D-940E-8F3E0F021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64BE-DBC1-4402-B429-49A38F44FE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034-8DFF-4D1D-940E-8F3E0F021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64BE-DBC1-4402-B429-49A38F44FE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034-8DFF-4D1D-940E-8F3E0F021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A64BE-DBC1-4402-B429-49A38F44FE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45034-8DFF-4D1D-940E-8F3E0F021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2780928"/>
            <a:ext cx="2192288" cy="17526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Педагог-психолог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МБОУ СОШ № 16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Жукова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Ирина Георгиевна</a:t>
            </a:r>
          </a:p>
          <a:p>
            <a:endParaRPr lang="ru-RU" sz="2800" b="1" dirty="0" smtClean="0">
              <a:solidFill>
                <a:schemeClr val="tx2"/>
              </a:solidFill>
            </a:endParaRPr>
          </a:p>
          <a:p>
            <a:r>
              <a:rPr lang="ru-RU" sz="2800" b="1" dirty="0" smtClean="0">
                <a:solidFill>
                  <a:schemeClr val="tx2"/>
                </a:solidFill>
              </a:rPr>
              <a:t>Январь,2016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accent1"/>
                </a:solidFill>
              </a:rPr>
              <a:t> Семинар по обмену опытом</a:t>
            </a: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b="1" dirty="0" smtClean="0">
                <a:solidFill>
                  <a:schemeClr val="accent1"/>
                </a:solidFill>
              </a:rPr>
              <a:t>«</a:t>
            </a:r>
            <a:r>
              <a:rPr lang="ru-RU" sz="2800" b="1" dirty="0" err="1" smtClean="0">
                <a:solidFill>
                  <a:schemeClr val="accent1"/>
                </a:solidFill>
              </a:rPr>
              <a:t>Совеременные</a:t>
            </a:r>
            <a:r>
              <a:rPr lang="ru-RU" sz="2800" b="1" dirty="0" smtClean="0">
                <a:solidFill>
                  <a:schemeClr val="accent1"/>
                </a:solidFill>
              </a:rPr>
              <a:t> методы профориентации школьников»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J:\Olga\Психолог\РМО\Архив_15\Жукова\Фото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36912"/>
            <a:ext cx="3552394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620688"/>
            <a:ext cx="6552728" cy="3866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ru-RU" sz="3200" b="1" dirty="0">
                <a:solidFill>
                  <a:srgbClr val="7030A0"/>
                </a:solidFill>
              </a:rPr>
              <a:t>Директор</a:t>
            </a:r>
          </a:p>
          <a:p>
            <a:pPr lvl="0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defRPr/>
            </a:pPr>
            <a:r>
              <a:rPr lang="ru-RU" sz="3200" b="1" dirty="0">
                <a:solidFill>
                  <a:srgbClr val="7030A0"/>
                </a:solidFill>
              </a:rPr>
              <a:t>2. Заместитель директора по ВР</a:t>
            </a:r>
          </a:p>
          <a:p>
            <a:pPr lvl="0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defRPr/>
            </a:pPr>
            <a:r>
              <a:rPr lang="ru-RU" sz="3200" b="1" dirty="0">
                <a:solidFill>
                  <a:srgbClr val="7030A0"/>
                </a:solidFill>
              </a:rPr>
              <a:t>3. Педагог-психолог</a:t>
            </a:r>
          </a:p>
          <a:p>
            <a:pPr lvl="0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defRPr/>
            </a:pPr>
            <a:r>
              <a:rPr lang="ru-RU" sz="3200" b="1" dirty="0">
                <a:solidFill>
                  <a:srgbClr val="7030A0"/>
                </a:solidFill>
              </a:rPr>
              <a:t>4.Классный руководитель</a:t>
            </a:r>
          </a:p>
          <a:p>
            <a:pPr lvl="0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defRPr/>
            </a:pPr>
            <a:r>
              <a:rPr lang="ru-RU" sz="3200" b="1" dirty="0">
                <a:solidFill>
                  <a:srgbClr val="7030A0"/>
                </a:solidFill>
              </a:rPr>
              <a:t>5. Социальный педагог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267744" y="4869160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Рекомендуются дополнения к функциональным обязанностям педагогических сотрудников </a:t>
            </a:r>
            <a:br>
              <a:rPr lang="ru-RU" b="1" dirty="0" smtClean="0"/>
            </a:br>
            <a:r>
              <a:rPr lang="ru-RU" b="1" dirty="0" smtClean="0"/>
              <a:t>образовательного учреждения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Педагог-психолог</a:t>
            </a:r>
          </a:p>
          <a:p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0152" y="33265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Классный руководитель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836712"/>
            <a:ext cx="396044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психологическую диагностику по первичной профориентации учащихся; формировать базу данных по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работе на закрепленном участке;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составлять психолого-педагогические заключения по материалам исследовательских работ с целью ориентации педагогов и  родителей  в проблемах профессионального, личностного и социального развития учащихся;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выявлять интересы, склонности и профессиональные предпочтения учащихся; 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определять мотивацию профессионального выбора учащихся и её структуру;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формировать готовность учащихся к самоанализу и самооценке;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участвовать в проведении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занятий с учащимися.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836712"/>
            <a:ext cx="417646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глубоко и всесторонне изучать формирующуюся личность учащегося, его склонности, интересы, способности через совместную работу с педагогом-психологом и учителями-предметниками;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основе изучения личности учащегося проводить целенаправленную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профориентационную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работу во время классных часов, факультативных занятий,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предпрофильной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подготовки, экскурсий;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работу по профессиональной ориентации проводить в тесном контакте с родителями учащихся, выявлять позицию родителей относительно дальнейшего профессионального пути их ребёнка;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организовывать участие учащихся в школьных, районных, окружных и городских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мероприятиях, а также днях открытых дверей, организуемых в учреждениях профессионального образования.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806489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Положение о профессиональной ориентации и психологической поддержке населения в Российской Федерации.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  31 октября 1996 года № 1186</a:t>
            </a:r>
          </a:p>
          <a:p>
            <a:endParaRPr lang="ru-RU" b="1" dirty="0" smtClean="0">
              <a:solidFill>
                <a:schemeClr val="accent3">
                  <a:lumMod val="50000"/>
                </a:schemeClr>
              </a:solidFill>
              <a:latin typeface="Verdana"/>
              <a:ea typeface="Times New Roman"/>
            </a:endParaRPr>
          </a:p>
          <a:p>
            <a:endParaRPr lang="ru-RU" b="1" dirty="0">
              <a:solidFill>
                <a:schemeClr val="accent3">
                  <a:lumMod val="50000"/>
                </a:schemeClr>
              </a:solidFill>
              <a:latin typeface="Verdana"/>
              <a:ea typeface="Times New Roman"/>
            </a:endParaRP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Verdana"/>
                <a:ea typeface="Times New Roman"/>
              </a:rPr>
              <a:t>Профессиональная ориентация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Verdana"/>
                <a:ea typeface="Times New Roman"/>
              </a:rPr>
              <a:t> — 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Verdana"/>
                <a:ea typeface="Times New Roman"/>
              </a:rPr>
              <a:t>это обобщенное понятие одного из компонентов общечеловеческой культуры, проявляющегося в форме заботы общества о профессиональном становлении подрастающего поколения, поддержки и развития природных дарований, а также проведения комплекса специальных мер содействия человеку в профессиональном самоопределении и выборе оптимального вида занятости с учетом его потребностей и возможностей, социально-экономической ситуации на рынке труда.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36724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формы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профориентацонной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3356992"/>
            <a:ext cx="69127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1.Психологическое тестирование (мониторинг).</a:t>
            </a:r>
          </a:p>
          <a:p>
            <a:endParaRPr lang="ru-RU" sz="2400" dirty="0" smtClean="0"/>
          </a:p>
          <a:p>
            <a:r>
              <a:rPr lang="ru-RU" sz="2400" dirty="0" smtClean="0"/>
              <a:t>2.Классный час </a:t>
            </a:r>
            <a:r>
              <a:rPr lang="ru-RU" sz="2400" dirty="0" err="1" smtClean="0"/>
              <a:t>профориентационной</a:t>
            </a:r>
            <a:r>
              <a:rPr lang="ru-RU" sz="2400" dirty="0" smtClean="0"/>
              <a:t> направленности.</a:t>
            </a:r>
          </a:p>
          <a:p>
            <a:endParaRPr lang="ru-RU" sz="2400" dirty="0" smtClean="0"/>
          </a:p>
          <a:p>
            <a:r>
              <a:rPr lang="ru-RU" sz="2400" dirty="0" smtClean="0"/>
              <a:t>3.Методика «</a:t>
            </a:r>
            <a:r>
              <a:rPr lang="ru-RU" sz="2400" dirty="0" err="1" smtClean="0"/>
              <a:t>Професьянс</a:t>
            </a:r>
            <a:r>
              <a:rPr lang="ru-RU" sz="2400" dirty="0" smtClean="0"/>
              <a:t>».</a:t>
            </a:r>
          </a:p>
          <a:p>
            <a:endParaRPr lang="ru-RU" sz="2400" dirty="0" smtClean="0"/>
          </a:p>
          <a:p>
            <a:r>
              <a:rPr lang="ru-RU" sz="2400" dirty="0" smtClean="0"/>
              <a:t>4.Пофориентационное консультирование.</a:t>
            </a:r>
          </a:p>
          <a:p>
            <a:endParaRPr lang="ru-RU" dirty="0"/>
          </a:p>
        </p:txBody>
      </p:sp>
      <p:pic>
        <p:nvPicPr>
          <p:cNvPr id="2051" name="Picture 3" descr="J:\Olga\Психолог\РМО\Архив_15\Жукова\Фото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88640"/>
            <a:ext cx="4418755" cy="3217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60648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Информационно-коммуникативные средства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412776"/>
            <a:ext cx="59046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1.Профиль. Отбор в профильные классы.</a:t>
            </a:r>
          </a:p>
          <a:p>
            <a:endParaRPr lang="ru-RU" dirty="0" smtClean="0"/>
          </a:p>
          <a:p>
            <a:r>
              <a:rPr lang="ru-RU" dirty="0" smtClean="0"/>
              <a:t>2.Резапкина Г.В. Психология и выбор профессии.</a:t>
            </a:r>
          </a:p>
          <a:p>
            <a:r>
              <a:rPr lang="ru-RU" dirty="0" smtClean="0"/>
              <a:t>Учебно-методическое пособие.</a:t>
            </a:r>
          </a:p>
          <a:p>
            <a:endParaRPr lang="ru-RU" dirty="0" smtClean="0"/>
          </a:p>
          <a:p>
            <a:r>
              <a:rPr lang="ru-RU" dirty="0" smtClean="0"/>
              <a:t>3. Большая детская </a:t>
            </a:r>
            <a:r>
              <a:rPr lang="ru-RU" dirty="0" err="1" smtClean="0"/>
              <a:t>энциклопедия.Выбор</a:t>
            </a:r>
            <a:r>
              <a:rPr lang="ru-RU" dirty="0" smtClean="0"/>
              <a:t> профессии.</a:t>
            </a:r>
          </a:p>
          <a:p>
            <a:endParaRPr lang="ru-RU" dirty="0" smtClean="0"/>
          </a:p>
          <a:p>
            <a:r>
              <a:rPr lang="ru-RU" dirty="0" smtClean="0"/>
              <a:t>4.Банк интерактивных </a:t>
            </a:r>
            <a:r>
              <a:rPr lang="ru-RU" dirty="0" err="1" smtClean="0"/>
              <a:t>профессиограмм</a:t>
            </a:r>
            <a:r>
              <a:rPr lang="ru-RU" dirty="0" smtClean="0"/>
              <a:t> «111 современных профессий».</a:t>
            </a:r>
          </a:p>
          <a:p>
            <a:endParaRPr lang="ru-RU" dirty="0" smtClean="0"/>
          </a:p>
          <a:p>
            <a:r>
              <a:rPr lang="ru-RU" dirty="0" smtClean="0"/>
              <a:t>5.Мультимедийные программы для </a:t>
            </a:r>
            <a:r>
              <a:rPr lang="ru-RU" dirty="0" err="1" smtClean="0"/>
              <a:t>одрганизации</a:t>
            </a:r>
            <a:r>
              <a:rPr lang="ru-RU" dirty="0" smtClean="0"/>
              <a:t>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работы.</a:t>
            </a:r>
          </a:p>
          <a:p>
            <a:endParaRPr lang="ru-RU" dirty="0"/>
          </a:p>
        </p:txBody>
      </p:sp>
      <p:pic>
        <p:nvPicPr>
          <p:cNvPr id="6" name="Picture 6" descr="DSC00257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99046">
            <a:off x="6298004" y="2536922"/>
            <a:ext cx="2761273" cy="20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DSC0025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78376">
            <a:off x="5674449" y="351915"/>
            <a:ext cx="2807389" cy="210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 descr="DSC0025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139952" y="4509120"/>
            <a:ext cx="2882984" cy="216223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548680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Мультимедийные</a:t>
            </a:r>
            <a:r>
              <a:rPr lang="ru-RU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программы для организации </a:t>
            </a:r>
            <a:r>
              <a:rPr lang="ru-RU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профориентационной</a:t>
            </a:r>
            <a:r>
              <a:rPr lang="ru-RU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работы.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772816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«Классная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Гостиная»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1988840"/>
            <a:ext cx="4752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Мультимедийные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презентации для работы с учащимися.</a:t>
            </a:r>
          </a:p>
          <a:p>
            <a:endParaRPr lang="ru-RU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Мультимедийные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презентации для работы с педагогами.</a:t>
            </a:r>
          </a:p>
          <a:p>
            <a:endParaRPr lang="ru-RU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родителями.</a:t>
            </a:r>
          </a:p>
          <a:p>
            <a:endParaRPr lang="ru-RU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классных руководителей.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Сценарии классных часов (начальная, средняя, старшая школа)</a:t>
            </a:r>
          </a:p>
          <a:p>
            <a:endParaRPr lang="ru-RU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Путеводитель по профессиям. Взаимосвязь учебного предмета и профессиональной сферы</a:t>
            </a:r>
          </a:p>
          <a:p>
            <a:endParaRPr lang="ru-RU" dirty="0"/>
          </a:p>
        </p:txBody>
      </p:sp>
      <p:pic>
        <p:nvPicPr>
          <p:cNvPr id="5122" name="Picture 2" descr="J:\Olga\Психолог\РМО\Архив_15\Жукова\Фото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068960"/>
            <a:ext cx="3051311" cy="2296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33265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Банк интерактивных </a:t>
            </a:r>
            <a:r>
              <a:rPr lang="ru-RU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профессиограмм</a:t>
            </a:r>
            <a:r>
              <a:rPr lang="ru-RU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«111 современных профессий».</a:t>
            </a:r>
          </a:p>
          <a:p>
            <a:pPr algn="ctr"/>
            <a:r>
              <a:rPr lang="ru-RU" b="1" i="1" dirty="0" smtClean="0"/>
              <a:t>Каталог профессий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3285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</a:t>
            </a:r>
            <a:r>
              <a:rPr lang="ru-RU" dirty="0" smtClean="0"/>
              <a:t> час</a:t>
            </a:r>
          </a:p>
          <a:p>
            <a:r>
              <a:rPr lang="ru-RU" b="1" i="1" dirty="0" smtClean="0"/>
              <a:t>Темперамент и профессия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836712"/>
            <a:ext cx="3096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консультация по профессиональному самоопределению старшеклассников</a:t>
            </a:r>
          </a:p>
          <a:p>
            <a:r>
              <a:rPr lang="ru-RU" b="1" i="1" dirty="0" smtClean="0"/>
              <a:t>Методика </a:t>
            </a:r>
            <a:r>
              <a:rPr lang="ru-RU" dirty="0" smtClean="0"/>
              <a:t>«</a:t>
            </a:r>
            <a:r>
              <a:rPr lang="ru-RU" b="1" i="1" dirty="0" err="1" smtClean="0"/>
              <a:t>Профессьянс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099" name="Picture 3" descr="J:\Olga\Психолог\РМО\Архив_15\Жукова\Фото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924944"/>
            <a:ext cx="3147293" cy="2366764"/>
          </a:xfrm>
          <a:prstGeom prst="rect">
            <a:avLst/>
          </a:prstGeom>
          <a:noFill/>
        </p:spPr>
      </p:pic>
      <p:pic>
        <p:nvPicPr>
          <p:cNvPr id="9" name="Picture 2" descr="J:\Olga\Психолог\РМО\Архив_15\Жукова\Фото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852936"/>
            <a:ext cx="2448272" cy="3267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360</Words>
  <Application>Microsoft Office PowerPoint</Application>
  <PresentationFormat>Экран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Семинар по обмену опытом «Совеременные методы профориентации школьников»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по обмену опытом «Совеременные методы профориентации школьников»</dc:title>
  <dc:creator>VKF</dc:creator>
  <cp:lastModifiedBy>VKF</cp:lastModifiedBy>
  <cp:revision>8</cp:revision>
  <dcterms:created xsi:type="dcterms:W3CDTF">2016-01-20T16:17:51Z</dcterms:created>
  <dcterms:modified xsi:type="dcterms:W3CDTF">2016-01-20T16:51:18Z</dcterms:modified>
</cp:coreProperties>
</file>