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C30E990-0D33-4E4D-9D1A-7F5FCE85FC53}">
          <p14:sldIdLst/>
        </p14:section>
        <p14:section name="Раздел без заголовка" id="{A4D7B62B-6EBA-4C7D-A128-0D64648C6547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6" autoAdjust="0"/>
    <p:restoredTop sz="86449" autoAdjust="0"/>
  </p:normalViewPr>
  <p:slideViewPr>
    <p:cSldViewPr>
      <p:cViewPr varScale="1">
        <p:scale>
          <a:sx n="110" d="100"/>
          <a:sy n="110" d="100"/>
        </p:scale>
        <p:origin x="-22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6"/>
            <a:ext cx="7772400" cy="61926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B0F0"/>
                </a:solidFill>
              </a:rPr>
              <a:t>Подготовила: педагог-психолог </a:t>
            </a:r>
            <a:r>
              <a:rPr lang="ru-RU" sz="1800" dirty="0" err="1" smtClean="0">
                <a:solidFill>
                  <a:srgbClr val="00B0F0"/>
                </a:solidFill>
              </a:rPr>
              <a:t>Е.Ю.Шанскова</a:t>
            </a:r>
            <a:endParaRPr lang="ru-RU" sz="1800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48681"/>
            <a:ext cx="7772400" cy="2232247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pPr algn="ctr"/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</a:rPr>
              <a:t>Организация работы с родителями при переходе на ФГОС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271132"/>
            <a:ext cx="662473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59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82047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В системе повышения педагогической культуры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родителей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(законных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представителей) 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NewRoman"/>
              <a:ea typeface="Calibri"/>
              <a:cs typeface="TimesNew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используются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различные формы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работы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, в том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числе: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- родительское собрание,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- родительская конференция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, </a:t>
            </a:r>
            <a:endParaRPr lang="ru-RU" sz="2000" i="1" dirty="0" smtClean="0">
              <a:solidFill>
                <a:schemeClr val="accent2">
                  <a:lumMod val="75000"/>
                </a:schemeClr>
              </a:solidFill>
              <a:latin typeface="TimesNewRoman"/>
              <a:ea typeface="Calibri"/>
              <a:cs typeface="TimesNew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- организация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деятельности и психологическая игра, </a:t>
            </a:r>
            <a:endParaRPr lang="ru-RU" sz="2000" i="1" dirty="0" smtClean="0">
              <a:solidFill>
                <a:schemeClr val="accent2">
                  <a:lumMod val="75000"/>
                </a:schemeClr>
              </a:solidFill>
              <a:latin typeface="TimesNewRoman"/>
              <a:ea typeface="Calibri"/>
              <a:cs typeface="TimesNew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- собрание-диспут,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- родительский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лекторий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- семейная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гостиная, </a:t>
            </a:r>
            <a:endParaRPr lang="ru-RU" sz="2000" i="1" dirty="0" smtClean="0">
              <a:solidFill>
                <a:schemeClr val="accent2">
                  <a:lumMod val="75000"/>
                </a:schemeClr>
              </a:solidFill>
              <a:latin typeface="TimesNewRoman"/>
              <a:ea typeface="Calibri"/>
              <a:cs typeface="TimesNew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- встреча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за круглым столом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 - вечер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вопросов и ответов, </a:t>
            </a:r>
            <a:endParaRPr lang="ru-RU" sz="2000" i="1" dirty="0" smtClean="0">
              <a:solidFill>
                <a:schemeClr val="accent2">
                  <a:lumMod val="75000"/>
                </a:schemeClr>
              </a:solidFill>
              <a:latin typeface="TimesNewRoman"/>
              <a:ea typeface="Calibri"/>
              <a:cs typeface="TimesNew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- семинар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, </a:t>
            </a:r>
            <a:endParaRPr lang="ru-RU" sz="2000" i="1" dirty="0" smtClean="0">
              <a:solidFill>
                <a:schemeClr val="accent2">
                  <a:lumMod val="75000"/>
                </a:schemeClr>
              </a:solidFill>
              <a:latin typeface="TimesNewRoman"/>
              <a:ea typeface="Calibri"/>
              <a:cs typeface="TimesNew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- педагогический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практикум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- тренинг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NewRoman"/>
                <a:ea typeface="Calibri"/>
                <a:cs typeface="TimesNewRoman"/>
              </a:rPr>
              <a:t>для родителей и другие.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3764" y="3068960"/>
            <a:ext cx="415871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14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56895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Формы психолого-педагогического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просвещения родителей:</a:t>
            </a: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</a:rPr>
              <a:t>Университет педагогических знаний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такая форма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помогает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вооружить родителей основами педагогической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культуры, познакомить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 актуальными вопросами воспитания детей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</a:rPr>
              <a:t>Лекция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− форма, подробно раскрывающая сущность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той или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иной проблемы воспитания. Главное в лекции – анализ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явлений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ситуаций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</a:rPr>
              <a:t>Родительская конференция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предусматривает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расширение, углубление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 закрепление знаний о воспитании детей.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Родительские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конференции обсуждают насущные проблемы общества,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активными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членами которого станут и дети. Проблемы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конфликтов отцов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 детей и пути выхода из них, наркотики, сексуальное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воспитание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семье – некоторые темы родительских конференций.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Отличительной особенностью конференции является то, что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она принимает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определенные решения или намечает мероприятия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 заявленной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проблеме.</a:t>
            </a: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2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036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Формы психолого-педагогического просвещения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родителей: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Открытые уроки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цель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 ознакомление родителей с новыми программами по предмету, методикой преподавания, требованиями учителя. Такие уроки позволяют избежать многих конфликтов, вызванных незнанием и непониманием родителями специфики учебной деятельности.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Индивидуальные </a:t>
            </a: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</a:rPr>
              <a:t>тематические консультации: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обмен информацией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дающей реальное представление о школьных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делах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 поведении ребенка,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его проблемах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Индивидуальные консультации – одна из важнейших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форм взаимодействия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педагога-психолога (а также и классного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руководителя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учителей-предметников, администрации) с семьей.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Педагог-психолог должен дать родителям возможность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неофициальной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обстановке рассказать важные сведения для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своей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профессиональной работы с ребенком: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– особенности здоровья ребенка;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– его увлечения, интересы;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– предпочтения в общении в семье;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– поведенческие реакции;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– особенности характера;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– мотивации учения;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– моральные ценности семьи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  <a:p>
            <a:pPr algn="ctr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18294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82013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Формы психолого-педагогического просвещения родителей: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Практикум</a:t>
            </a: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форма выработки у родителей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педагогических умений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 воспитанию детей, эффективному расширению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возникающих педагогических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ситуаций, тренировка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педагогического мышления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 родителей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</a:rPr>
              <a:t>Посещение семьи: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индивидуальная работа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педагога-психолога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 родителями, знакомство с условиями жизни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</a:rPr>
              <a:t>Родительское собрание: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форма анализа, осмысления на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основе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данных педагогической науки опыта воспитания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общешкольные родительские собрания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проводятся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два раза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год.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: знакомство с нормативно-правовыми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документами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 школе, основными направлениями, задачами, итогами работы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классные родительские собрания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проводятся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четыре-пять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раз 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год.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обсуждение задач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учебно-воспитательной работы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класса, планирование воспитательной работы,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определение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путей тесного сотрудничества семьи и школы,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рассмотрение актуальных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педагогических проблем.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6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Формы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психолого-педагогического просвещения родителей:</a:t>
            </a:r>
          </a:p>
          <a:p>
            <a:pPr algn="ctr"/>
            <a:endParaRPr lang="ru-RU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Родительские </a:t>
            </a: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</a:rPr>
              <a:t>чтения: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интересная форма работы с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родителями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которая дает возможность не только слушать лекции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педагогов-психологов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но и изучать литературу по проблеме 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участвовать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её обсуждении. Родительские чтения можно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организовать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следующим образом: на первом собрании в начале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учебного года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родители определяют вопросы педагогики и психологии,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которые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их наиболее волнуют. Учитель собирает информацию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анализирует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её. С помощью школьного библиотекаря 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других специалистов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подбираются книги, в которых можно получить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ответ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на поставленный вопрос. Родители читают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рекомендованные книги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а затем используют полученные в них сведения 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родительских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чтениях. Особенностью родительских чтений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является то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что, анализируя книгу, родители должны изложить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собственное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понимание вопроса и изменение подходов к его решению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после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прочтения книги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237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1"/>
            <a:ext cx="88924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Формы психолого-педагогического просвещения родителей:</a:t>
            </a: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Родительские </a:t>
            </a: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</a:rPr>
              <a:t>вечера: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форма работы, которая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прекрасно сплачивает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родительский коллектив. Родительские вечера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проводятся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классе 2−3 раза в год без присутствия детей.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Родительский вечер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– это праздник общения с родителями друга своего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ребёнка, это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поиск ответов на вопросы, которые перед родителями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ставит жизнь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 собственный ребенок. Темы родительских вечеров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могут быть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самыми разнообразными. Главное, они должны учить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слушать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 слышать друг друга, самого себя, свой внутренний голос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</a:rPr>
              <a:t>Родительский тренинг: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это активная форма работы с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родителями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которые хотят изменить свое отношение к поведению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взаимодействию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 собственным ребенком, сделать его более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открытым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 доверительным. В родительских тренингах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должны участвовать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оба родителя. От этого эффективность тренинга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возрастает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и результаты не заставляют себя ждать. Тренинг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проводится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 группой, состоящей из 12−15 человек.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Родительские тренинги будут успешными, если все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родители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будут в них активно участвовать и регулярно их посещать.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Чтобы тренинг был результативен, он должен включить 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себя 5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−8 занятий.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5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23166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Формы психолого-педагогического просвещения родителей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algn="ctr"/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</a:rPr>
              <a:t>Родительские ринги: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одна из дискуссионных форм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общения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родителей и формирования родительского коллектива.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Родительский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ринг готовится в виде ответов на вопросы по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педагогическим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проблемам. Вопросы выбирают сами родители. На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один вопрос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отвечают две семьи. У них могут быть разные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позиции, разные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мнения. Остальная часть аудитории в полемику не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вступает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а лишь поддерживает мнение семей аплодисментами.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Экспертами в родительских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рингах выступают учащиеся класса,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определяя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какая семья в ответах на вопрос была наиболее близка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 правильной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их трактовке.</a:t>
            </a:r>
          </a:p>
          <a:p>
            <a:pPr algn="ctr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446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2627784" y="3573015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-2572644"/>
            <a:ext cx="8784976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Рекомендуемые информационные источники: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. Зиновьева М.В., Никифорова Г.В. Специфика деятельности педагога-психолога в условиях введения ФГОС // Справочник педагога-психолога 2012, № 4. – С.4 – 8: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2. Как проектировать универсальные учебные действия в начальной школе: от действия к мысли: Пособие для учителя / (А.Г.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Асмолов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, Г.В.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Бурменская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, И.А. Володарская и др.) // Под ред. А.Г.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Асмолова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. – М.: Просвещение, 2008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3. Клюева Т.Н. Как нам жить с новым стандартом?// Школьный психолог. – 2011.- №9. – с.33-34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4. Никифорова Г.В., Крупенина А.В., Нестеренко-Костенко И.В. Социально-психологическое проектирование в деятельности педагога-психолога в условиях внедрения ФГОС // Справочник педагога-психолога. – 2012. - № 10. – С.4-7.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5. Применение психодиагностического инструментария педагогами-психологами в рамках сопровождения внедрения ФГОС // Клюева Т.Н.,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Бубнова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Ю.В., Ларина Т.В. и др. / Под общей редакцией Клюевой Т.Н. – Самара: Региональный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социопсихологический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центр, 2011. – 104 с.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6. Федеральный государственный стандарт начального общего образования. –М.: Просвещение, 2009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7. Федеральный государственный образовательный стандарт основного общего образования. М.:Просвещение.2010.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8. http://standart.edu.ru/ (ФГОС)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9. http://mon.gov.ru/ (Министерство Образования РФ);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10. http://www.ed.gov.ru/ (Образовательный портал) </a:t>
            </a:r>
          </a:p>
        </p:txBody>
      </p:sp>
    </p:spTree>
    <p:extLst>
      <p:ext uri="{BB962C8B-B14F-4D97-AF65-F5344CB8AC3E}">
        <p14:creationId xmlns:p14="http://schemas.microsoft.com/office/powerpoint/2010/main" xmlns="" val="13619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6739626"/>
            <a:ext cx="9144000" cy="45719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020" y="2967335"/>
            <a:ext cx="8561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Благодарю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5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768309"/>
            <a:ext cx="8617024" cy="35394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настоящее время образовательные учреждения переходят на новые стандарты образования, что задает жесткие требования к работе школ и детских садов, в том числе требования к педагогам-психологам.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48006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11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2" r="6142"/>
          <a:stretch>
            <a:fillRect/>
          </a:stretch>
        </p:blipFill>
        <p:spPr>
          <a:xfrm>
            <a:off x="4475174" y="404664"/>
            <a:ext cx="4489313" cy="386614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836712"/>
            <a:ext cx="4608512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</a:rPr>
              <a:t>В связи с переходом на новые федеральные государственные образовательные стандарты возникла необходимость формирования регионального комплексного подхода психолого-педагогического сопровождения </a:t>
            </a:r>
            <a:r>
              <a:rPr lang="ru-RU" sz="1800" i="1" dirty="0" err="1">
                <a:solidFill>
                  <a:schemeClr val="accent2">
                    <a:lumMod val="75000"/>
                  </a:schemeClr>
                </a:solidFill>
              </a:rPr>
              <a:t>воспитательно</a:t>
            </a: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</a:rPr>
              <a:t>-образовательного процесса в контексте стратегических изменений, происходящих в образовательном пространстве Российской Федерации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365104"/>
            <a:ext cx="8496944" cy="2151112"/>
          </a:xfrm>
        </p:spPr>
        <p:txBody>
          <a:bodyPr/>
          <a:lstStyle/>
          <a:p>
            <a:pPr marL="0" indent="0">
              <a:buNone/>
            </a:pP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Введение </a:t>
            </a: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effectLst/>
              </a:rPr>
              <a:t>нового стандарта общего образования существенно изменяет всю образовательную ситуацию в школе, определяя точное место формам и видам приложения психологических знаний в содержании и организации образовательной среды учреждения, что делает обязательной, конкретной и измеримой деятельность педагога-психолога как полноценного участника образовательного процесса.</a:t>
            </a:r>
            <a:endParaRPr lang="ru-RU" sz="18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4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" r="660"/>
          <a:stretch>
            <a:fillRect/>
          </a:stretch>
        </p:blipFill>
        <p:spPr>
          <a:xfrm>
            <a:off x="4475174" y="476672"/>
            <a:ext cx="4668826" cy="388843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836712"/>
            <a:ext cx="4536504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</a:rPr>
              <a:t>Психолог может и должен играть ключевую роль в обновленной системе образования, в реализации современных образовательных стандартов. Психологическое сопровождение предполагает целостный и непрерывный комплекс мер, предусматривающий применение адекватных форм, методов, приемов взаимодействия всех участников образовательного </a:t>
            </a: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</a:rPr>
              <a:t>процесса. </a:t>
            </a:r>
            <a:endParaRPr lang="ru-RU" sz="1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365104"/>
            <a:ext cx="8568952" cy="1988915"/>
          </a:xfrm>
        </p:spPr>
        <p:txBody>
          <a:bodyPr>
            <a:prstTxWarp prst="textWave2">
              <a:avLst/>
            </a:prstTxWarp>
          </a:bodyPr>
          <a:lstStyle/>
          <a:p>
            <a:pPr marL="0" indent="0">
              <a:buNone/>
            </a:pPr>
            <a:r>
              <a:rPr lang="ru-RU" sz="1800" i="1" dirty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Цель работы педагога-психолога образовательной организации – методическое обеспечение всех участников образовательного процесса в вопросах осуществления психологического сопровождения развития обучающихся в соответствии с требованиями ФГОС. </a:t>
            </a:r>
          </a:p>
        </p:txBody>
      </p:sp>
    </p:spTree>
    <p:extLst>
      <p:ext uri="{BB962C8B-B14F-4D97-AF65-F5344CB8AC3E}">
        <p14:creationId xmlns:p14="http://schemas.microsoft.com/office/powerpoint/2010/main" xmlns="" val="29511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3" r="4803"/>
          <a:stretch>
            <a:fillRect/>
          </a:stretch>
        </p:blipFill>
        <p:spPr>
          <a:xfrm>
            <a:off x="4475174" y="1143000"/>
            <a:ext cx="4417306" cy="336612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010486"/>
            <a:ext cx="5004048" cy="34266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Одной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из новых задач педагога-психолога образовательной организации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является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просвещение родителей в вопросах формирования </a:t>
            </a:r>
            <a:r>
              <a:rPr lang="ru-RU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метапредметных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 и личностных компетенций.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Одним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из приоритетных направлений в деятельности педагога-психолога должно стать сотрудничество с родителями по вопросу их участия в образовательно-воспитательном процессе.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основе стандарта лежит общественный договор между личностью, семьей, обществом и государством.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869160"/>
            <a:ext cx="8208912" cy="1556867"/>
          </a:xfrm>
        </p:spPr>
        <p:txBody>
          <a:bodyPr>
            <a:prstTxWarp prst="textWave4">
              <a:avLst/>
            </a:prstTxWarp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effectLst/>
              </a:rPr>
              <a:t>Р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одители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effectLst/>
              </a:rPr>
              <a:t>или законные представители обучающегося должны быть компетентными в вопросе образования их детей. </a:t>
            </a: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2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6" r="6086"/>
          <a:stretch>
            <a:fillRect/>
          </a:stretch>
        </p:blipFill>
        <p:spPr>
          <a:xfrm>
            <a:off x="4475174" y="404664"/>
            <a:ext cx="4417305" cy="386614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548680"/>
            <a:ext cx="4464496" cy="374441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</a:rPr>
              <a:t>В современном обществе всё больший оборот набирает потребительское отношение родителей к образованию как социальному институту. Для некоторых родителей образование превратилось в сферу услуг, то есть «обязаны дать некоторый объем знаний моему ребенку, а также воспитать его, а моя функция, как родителя уже закончилась». </a:t>
            </a:r>
            <a:endParaRPr lang="ru-RU" sz="18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</a:rPr>
              <a:t>Эта </a:t>
            </a: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</a:rPr>
              <a:t>тенденция является разрушительной как для ребенка, </a:t>
            </a:r>
            <a:endParaRPr lang="ru-RU" sz="18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</a:rPr>
              <a:t>так </a:t>
            </a: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</a:rPr>
              <a:t>и для самой семьи.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509120"/>
            <a:ext cx="8784976" cy="234888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effectLst/>
              </a:rPr>
              <a:t>Поэтому совершенно справедливо современное образование предусматривает максимальное участие родителей в образовании их детей. В этом направлении, безусловно, работают и учителя, но во многих случаях необходимо участие школьного психолога.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1800" u="sng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Важно </a:t>
            </a:r>
            <a:r>
              <a:rPr lang="ru-RU" sz="1800" u="sng" dirty="0">
                <a:solidFill>
                  <a:schemeClr val="bg2">
                    <a:lumMod val="50000"/>
                  </a:schemeClr>
                </a:solidFill>
                <a:effectLst/>
              </a:rPr>
              <a:t>на любом этапе образовательного процесса вырабатывать согласованные единые подходы к решению вопросов, принимать совместные решения с участием администрации, педагогов, родителей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3069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404813"/>
            <a:ext cx="8316416" cy="5544467"/>
          </a:xfrm>
        </p:spPr>
        <p:txBody>
          <a:bodyPr>
            <a:noAutofit/>
          </a:bodyPr>
          <a:lstStyle/>
          <a:p>
            <a:pPr marL="4572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Работа с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родителями включает: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Консультирование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  родителей по созданию условий, обеспечивающих успешную адаптацию 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детей к образовательной организации,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посвященное психологическим особенностям того или иного вида деятельности. Оно может проводиться как в традиционной форме – групповые и индивидуальные консультации, лекции, семинары,- так и в достаточно новых для системы сопровождения формах совместных семинаров-тренингов по развитию навыков общения, сотрудничества, разрешения конфликтов, в которых принимают участие как родители, так и дети.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Профилактическая работа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с родителями с целью обеспечения родителей знаниями и навыками, способствующими развитию эффективного, развивающего поведения в семье в 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процессе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взаимодействия с детьми. В результате их 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проведения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становится возможным формирование 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групп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лидеров из родителей, в дальнейшем активно 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участвующих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в профилактической  деятельности.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Проведение бесед,  лекций, возможность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давать 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рекомендации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родителям для успешного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воспитания 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детей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учитывая возрастные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особенности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918138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16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611560" y="620688"/>
            <a:ext cx="8136904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i="1" dirty="0" smtClean="0">
                <a:solidFill>
                  <a:schemeClr val="accent2">
                    <a:lumMod val="75000"/>
                  </a:schemeClr>
                </a:solidFill>
              </a:rPr>
              <a:t>Основные </a:t>
            </a:r>
            <a:r>
              <a:rPr lang="ru-RU" sz="2900" b="1" i="1" dirty="0">
                <a:solidFill>
                  <a:schemeClr val="accent2">
                    <a:lumMod val="75000"/>
                  </a:schemeClr>
                </a:solidFill>
              </a:rPr>
              <a:t>формы повышения педагогической </a:t>
            </a:r>
            <a:r>
              <a:rPr lang="ru-RU" sz="2900" b="1" i="1" dirty="0" smtClean="0">
                <a:solidFill>
                  <a:schemeClr val="accent2">
                    <a:lumMod val="75000"/>
                  </a:schemeClr>
                </a:solidFill>
              </a:rPr>
              <a:t>культуры</a:t>
            </a:r>
            <a:r>
              <a:rPr lang="ru-RU" sz="29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900" b="1" i="1" dirty="0" smtClean="0">
                <a:solidFill>
                  <a:schemeClr val="accent2">
                    <a:lumMod val="75000"/>
                  </a:schemeClr>
                </a:solidFill>
              </a:rPr>
              <a:t>родителей </a:t>
            </a:r>
            <a:r>
              <a:rPr lang="ru-RU" sz="2900" b="1" i="1" dirty="0">
                <a:solidFill>
                  <a:schemeClr val="accent2">
                    <a:lumMod val="75000"/>
                  </a:schemeClr>
                </a:solidFill>
              </a:rPr>
              <a:t>(законных </a:t>
            </a:r>
            <a:r>
              <a:rPr lang="ru-RU" sz="2900" b="1" i="1" dirty="0" smtClean="0">
                <a:solidFill>
                  <a:schemeClr val="accent2">
                    <a:lumMod val="75000"/>
                  </a:schemeClr>
                </a:solidFill>
              </a:rPr>
              <a:t>представителей) обучающихся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9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i="1" dirty="0">
                <a:solidFill>
                  <a:schemeClr val="accent2">
                    <a:lumMod val="75000"/>
                  </a:schemeClr>
                </a:solidFill>
              </a:rPr>
              <a:t>Одним из ключевых направлений реализации </a:t>
            </a:r>
            <a:r>
              <a:rPr lang="ru-RU" sz="2600" i="1" dirty="0" smtClean="0">
                <a:solidFill>
                  <a:schemeClr val="accent2">
                    <a:lumMod val="75000"/>
                  </a:schemeClr>
                </a:solidFill>
              </a:rPr>
              <a:t>программы воспитания </a:t>
            </a:r>
            <a:r>
              <a:rPr lang="ru-RU" sz="2600" i="1" dirty="0">
                <a:solidFill>
                  <a:schemeClr val="accent2">
                    <a:lumMod val="75000"/>
                  </a:schemeClr>
                </a:solidFill>
              </a:rPr>
              <a:t>и социализации обучающихся на ступени </a:t>
            </a:r>
            <a:r>
              <a:rPr lang="ru-RU" sz="2600" i="1" dirty="0" smtClean="0">
                <a:solidFill>
                  <a:schemeClr val="accent2">
                    <a:lumMod val="75000"/>
                  </a:schemeClr>
                </a:solidFill>
              </a:rPr>
              <a:t>основного общего </a:t>
            </a:r>
            <a:r>
              <a:rPr lang="ru-RU" sz="2600" i="1" dirty="0">
                <a:solidFill>
                  <a:schemeClr val="accent2">
                    <a:lumMod val="75000"/>
                  </a:schemeClr>
                </a:solidFill>
              </a:rPr>
              <a:t>образования является повышение педагогической </a:t>
            </a:r>
            <a:r>
              <a:rPr lang="ru-RU" sz="2600" i="1" dirty="0" smtClean="0">
                <a:solidFill>
                  <a:schemeClr val="accent2">
                    <a:lumMod val="75000"/>
                  </a:schemeClr>
                </a:solidFill>
              </a:rPr>
              <a:t>культуры </a:t>
            </a:r>
            <a:r>
              <a:rPr lang="ru-RU" sz="2600" i="1" dirty="0">
                <a:solidFill>
                  <a:schemeClr val="accent2">
                    <a:lumMod val="75000"/>
                  </a:schemeClr>
                </a:solidFill>
              </a:rPr>
              <a:t>родителей</a:t>
            </a:r>
            <a:r>
              <a:rPr lang="ru-RU" sz="2600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</a:rPr>
              <a:t>Педагогическая культура родителей (законных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</a:rPr>
              <a:t>представителей</a:t>
            </a: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</a:rPr>
              <a:t>) обучающихся </a:t>
            </a:r>
            <a:r>
              <a:rPr lang="ru-RU" sz="2600" i="1" dirty="0">
                <a:solidFill>
                  <a:schemeClr val="accent2">
                    <a:lumMod val="75000"/>
                  </a:schemeClr>
                </a:solidFill>
              </a:rPr>
              <a:t>− один из самых действенных факторов </a:t>
            </a:r>
            <a:r>
              <a:rPr lang="ru-RU" sz="2600" i="1" dirty="0" smtClean="0">
                <a:solidFill>
                  <a:schemeClr val="accent2">
                    <a:lumMod val="75000"/>
                  </a:schemeClr>
                </a:solidFill>
              </a:rPr>
              <a:t>их духовно-нравственного </a:t>
            </a:r>
            <a:r>
              <a:rPr lang="ru-RU" sz="2600" i="1" dirty="0">
                <a:solidFill>
                  <a:schemeClr val="accent2">
                    <a:lumMod val="75000"/>
                  </a:schemeClr>
                </a:solidFill>
              </a:rPr>
              <a:t>развития и воспитания, поскольку </a:t>
            </a:r>
            <a:r>
              <a:rPr lang="ru-RU" sz="2600" i="1" dirty="0" smtClean="0">
                <a:solidFill>
                  <a:schemeClr val="accent2">
                    <a:lumMod val="75000"/>
                  </a:schemeClr>
                </a:solidFill>
              </a:rPr>
              <a:t>уклад семейной </a:t>
            </a:r>
            <a:r>
              <a:rPr lang="ru-RU" sz="2600" i="1" dirty="0">
                <a:solidFill>
                  <a:schemeClr val="accent2">
                    <a:lumMod val="75000"/>
                  </a:schemeClr>
                </a:solidFill>
              </a:rPr>
              <a:t>жизни представляет собой один из важнейших </a:t>
            </a:r>
            <a:r>
              <a:rPr lang="ru-RU" sz="2600" i="1" dirty="0" smtClean="0">
                <a:solidFill>
                  <a:schemeClr val="accent2">
                    <a:lumMod val="75000"/>
                  </a:schemeClr>
                </a:solidFill>
              </a:rPr>
              <a:t>компонентов</a:t>
            </a:r>
            <a:r>
              <a:rPr lang="ru-RU" sz="2600" i="1" dirty="0">
                <a:solidFill>
                  <a:schemeClr val="accent2">
                    <a:lumMod val="75000"/>
                  </a:schemeClr>
                </a:solidFill>
              </a:rPr>
              <a:t>, формирующих нравственный уклад жизни обучающегося.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i="1" dirty="0">
                <a:solidFill>
                  <a:schemeClr val="accent2">
                    <a:lumMod val="75000"/>
                  </a:schemeClr>
                </a:solidFill>
              </a:rPr>
              <a:t>Необходимо восстановление с учетом современных </a:t>
            </a:r>
            <a:r>
              <a:rPr lang="ru-RU" sz="2600" i="1" dirty="0" smtClean="0">
                <a:solidFill>
                  <a:schemeClr val="accent2">
                    <a:lumMod val="75000"/>
                  </a:schemeClr>
                </a:solidFill>
              </a:rPr>
              <a:t>реалий накопленных </a:t>
            </a:r>
            <a:r>
              <a:rPr lang="ru-RU" sz="2600" i="1" dirty="0">
                <a:solidFill>
                  <a:schemeClr val="accent2">
                    <a:lumMod val="75000"/>
                  </a:schemeClr>
                </a:solidFill>
              </a:rPr>
              <a:t>в нашей стране, позитивных </a:t>
            </a:r>
            <a:r>
              <a:rPr lang="ru-RU" sz="2600" i="1" dirty="0" smtClean="0">
                <a:solidFill>
                  <a:schemeClr val="accent2">
                    <a:lumMod val="75000"/>
                  </a:schemeClr>
                </a:solidFill>
              </a:rPr>
              <a:t>традиций содержательного </a:t>
            </a:r>
            <a:r>
              <a:rPr lang="ru-RU" sz="2600" i="1" dirty="0">
                <a:solidFill>
                  <a:schemeClr val="accent2">
                    <a:lumMod val="75000"/>
                  </a:schemeClr>
                </a:solidFill>
              </a:rPr>
              <a:t>педагогического взаимодействия семьи и </a:t>
            </a:r>
            <a:r>
              <a:rPr lang="ru-RU" sz="2600" i="1" dirty="0" smtClean="0">
                <a:solidFill>
                  <a:schemeClr val="accent2">
                    <a:lumMod val="75000"/>
                  </a:schemeClr>
                </a:solidFill>
              </a:rPr>
              <a:t>образовательного учреждения, систематического </a:t>
            </a:r>
            <a:r>
              <a:rPr lang="ru-RU" sz="2600" i="1" dirty="0">
                <a:solidFill>
                  <a:schemeClr val="accent2">
                    <a:lumMod val="75000"/>
                  </a:schemeClr>
                </a:solidFill>
              </a:rPr>
              <a:t>повышения </a:t>
            </a:r>
            <a:r>
              <a:rPr lang="ru-RU" sz="2600" i="1" dirty="0" smtClean="0">
                <a:solidFill>
                  <a:schemeClr val="accent2">
                    <a:lumMod val="75000"/>
                  </a:schemeClr>
                </a:solidFill>
              </a:rPr>
              <a:t>педагогической культуры </a:t>
            </a:r>
            <a:r>
              <a:rPr lang="ru-RU" sz="2600" i="1" dirty="0">
                <a:solidFill>
                  <a:schemeClr val="accent2">
                    <a:lumMod val="75000"/>
                  </a:schemeClr>
                </a:solidFill>
              </a:rPr>
              <a:t>родителей (законных представителей).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25585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476673"/>
            <a:ext cx="9144000" cy="482399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</a:rPr>
              <a:t>Система </a:t>
            </a:r>
            <a:r>
              <a:rPr lang="ru-RU" sz="7200" b="1" i="1" dirty="0">
                <a:solidFill>
                  <a:schemeClr val="accent2">
                    <a:lumMod val="75000"/>
                  </a:schemeClr>
                </a:solidFill>
              </a:rPr>
              <a:t>работы по повышению педагогической </a:t>
            </a:r>
            <a: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</a:rPr>
              <a:t>культуры родителей </a:t>
            </a:r>
            <a:r>
              <a:rPr lang="ru-RU" sz="7200" b="1" i="1" dirty="0">
                <a:solidFill>
                  <a:schemeClr val="accent2">
                    <a:lumMod val="75000"/>
                  </a:schemeClr>
                </a:solidFill>
              </a:rPr>
              <a:t>(законных представителей) в обеспечении </a:t>
            </a:r>
            <a: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</a:rPr>
              <a:t>духовно-нравственного </a:t>
            </a:r>
            <a:r>
              <a:rPr lang="ru-RU" sz="7200" b="1" i="1" dirty="0">
                <a:solidFill>
                  <a:schemeClr val="accent2">
                    <a:lumMod val="75000"/>
                  </a:schemeClr>
                </a:solidFill>
              </a:rPr>
              <a:t>развития и воспитания обучающихся основана </a:t>
            </a:r>
            <a: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</a:rPr>
              <a:t>на следующих </a:t>
            </a:r>
            <a:r>
              <a:rPr lang="ru-RU" sz="7200" b="1" i="1" dirty="0">
                <a:solidFill>
                  <a:schemeClr val="accent2">
                    <a:lumMod val="75000"/>
                  </a:schemeClr>
                </a:solidFill>
              </a:rPr>
              <a:t>принципах</a:t>
            </a:r>
            <a: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72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i="1" dirty="0">
                <a:solidFill>
                  <a:schemeClr val="accent2">
                    <a:lumMod val="75000"/>
                  </a:schemeClr>
                </a:solidFill>
              </a:rPr>
              <a:t>– совместная педагогическая деятельность семьи и </a:t>
            </a:r>
            <a:r>
              <a:rPr lang="ru-RU" sz="7200" i="1" dirty="0" smtClean="0">
                <a:solidFill>
                  <a:schemeClr val="accent2">
                    <a:lumMod val="75000"/>
                  </a:schemeClr>
                </a:solidFill>
              </a:rPr>
              <a:t>образовательного </a:t>
            </a:r>
            <a:r>
              <a:rPr lang="ru-RU" sz="7200" i="1" dirty="0">
                <a:solidFill>
                  <a:schemeClr val="accent2">
                    <a:lumMod val="75000"/>
                  </a:schemeClr>
                </a:solidFill>
              </a:rPr>
              <a:t>учреждения по </a:t>
            </a:r>
            <a:r>
              <a:rPr lang="ru-RU" sz="7200" i="1" dirty="0" smtClean="0">
                <a:solidFill>
                  <a:schemeClr val="accent2">
                    <a:lumMod val="75000"/>
                  </a:schemeClr>
                </a:solidFill>
              </a:rPr>
              <a:t>духовно-нравственному </a:t>
            </a:r>
            <a:r>
              <a:rPr lang="ru-RU" sz="7200" i="1" dirty="0">
                <a:solidFill>
                  <a:schemeClr val="accent2">
                    <a:lumMod val="75000"/>
                  </a:schemeClr>
                </a:solidFill>
              </a:rPr>
              <a:t>развитию </a:t>
            </a:r>
            <a:r>
              <a:rPr lang="ru-RU" sz="7200" i="1" dirty="0" smtClean="0">
                <a:solidFill>
                  <a:schemeClr val="accent2">
                    <a:lumMod val="75000"/>
                  </a:schemeClr>
                </a:solidFill>
              </a:rPr>
              <a:t>и воспитанию </a:t>
            </a:r>
            <a:r>
              <a:rPr lang="ru-RU" sz="7200" i="1" dirty="0">
                <a:solidFill>
                  <a:schemeClr val="accent2">
                    <a:lumMod val="75000"/>
                  </a:schemeClr>
                </a:solidFill>
              </a:rPr>
              <a:t>обучающихся;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i="1" dirty="0">
                <a:solidFill>
                  <a:schemeClr val="accent2">
                    <a:lumMod val="75000"/>
                  </a:schemeClr>
                </a:solidFill>
              </a:rPr>
              <a:t>– сочетание педагогического просвещения с </a:t>
            </a:r>
            <a:r>
              <a:rPr lang="ru-RU" sz="7200" i="1" dirty="0" smtClean="0">
                <a:solidFill>
                  <a:schemeClr val="accent2">
                    <a:lumMod val="75000"/>
                  </a:schemeClr>
                </a:solidFill>
              </a:rPr>
              <a:t>педагогическим </a:t>
            </a:r>
            <a:r>
              <a:rPr lang="ru-RU" sz="7200" i="1" dirty="0">
                <a:solidFill>
                  <a:schemeClr val="accent2">
                    <a:lumMod val="75000"/>
                  </a:schemeClr>
                </a:solidFill>
              </a:rPr>
              <a:t>самообразованием родителей (законных представителей);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i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7200" i="1" dirty="0" smtClean="0">
                <a:solidFill>
                  <a:schemeClr val="accent2">
                    <a:lumMod val="75000"/>
                  </a:schemeClr>
                </a:solidFill>
              </a:rPr>
              <a:t>педагогическое </a:t>
            </a:r>
            <a:r>
              <a:rPr lang="ru-RU" sz="7200" i="1" dirty="0">
                <a:solidFill>
                  <a:schemeClr val="accent2">
                    <a:lumMod val="75000"/>
                  </a:schemeClr>
                </a:solidFill>
              </a:rPr>
              <a:t>внимание, уважение и </a:t>
            </a:r>
            <a:r>
              <a:rPr lang="ru-RU" sz="7200" i="1" dirty="0" smtClean="0">
                <a:solidFill>
                  <a:schemeClr val="accent2">
                    <a:lumMod val="75000"/>
                  </a:schemeClr>
                </a:solidFill>
              </a:rPr>
              <a:t>требовательность к </a:t>
            </a:r>
            <a:r>
              <a:rPr lang="ru-RU" sz="7200" i="1" dirty="0">
                <a:solidFill>
                  <a:schemeClr val="accent2">
                    <a:lumMod val="75000"/>
                  </a:schemeClr>
                </a:solidFill>
              </a:rPr>
              <a:t>родителям (законным представителям);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i="1" dirty="0">
                <a:solidFill>
                  <a:schemeClr val="accent2">
                    <a:lumMod val="75000"/>
                  </a:schemeClr>
                </a:solidFill>
              </a:rPr>
              <a:t>– поддержка и индивидуальное сопровождение становления </a:t>
            </a:r>
            <a:r>
              <a:rPr lang="ru-RU" sz="7200" i="1" dirty="0" smtClean="0">
                <a:solidFill>
                  <a:schemeClr val="accent2">
                    <a:lumMod val="75000"/>
                  </a:schemeClr>
                </a:solidFill>
              </a:rPr>
              <a:t>и развития </a:t>
            </a:r>
            <a:r>
              <a:rPr lang="ru-RU" sz="7200" i="1" dirty="0">
                <a:solidFill>
                  <a:schemeClr val="accent2">
                    <a:lumMod val="75000"/>
                  </a:schemeClr>
                </a:solidFill>
              </a:rPr>
              <a:t>педагогической культуры каждого из </a:t>
            </a:r>
            <a:r>
              <a:rPr lang="ru-RU" sz="7200" i="1" dirty="0" smtClean="0">
                <a:solidFill>
                  <a:schemeClr val="accent2">
                    <a:lumMod val="75000"/>
                  </a:schemeClr>
                </a:solidFill>
              </a:rPr>
              <a:t>родителей (законных </a:t>
            </a:r>
            <a:r>
              <a:rPr lang="ru-RU" sz="7200" i="1" dirty="0">
                <a:solidFill>
                  <a:schemeClr val="accent2">
                    <a:lumMod val="75000"/>
                  </a:schemeClr>
                </a:solidFill>
              </a:rPr>
              <a:t>представителей);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i="1" dirty="0">
                <a:solidFill>
                  <a:schemeClr val="accent2">
                    <a:lumMod val="75000"/>
                  </a:schemeClr>
                </a:solidFill>
              </a:rPr>
              <a:t>– содействие родителям (законным представителям) в </a:t>
            </a:r>
            <a:r>
              <a:rPr lang="ru-RU" sz="7200" i="1" dirty="0" smtClean="0">
                <a:solidFill>
                  <a:schemeClr val="accent2">
                    <a:lumMod val="75000"/>
                  </a:schemeClr>
                </a:solidFill>
              </a:rPr>
              <a:t>решении </a:t>
            </a:r>
            <a:r>
              <a:rPr lang="ru-RU" sz="7200" i="1" dirty="0">
                <a:solidFill>
                  <a:schemeClr val="accent2">
                    <a:lumMod val="75000"/>
                  </a:schemeClr>
                </a:solidFill>
              </a:rPr>
              <a:t>индивидуальных проблем воспитания детей;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i="1" dirty="0">
                <a:solidFill>
                  <a:schemeClr val="accent2">
                    <a:lumMod val="75000"/>
                  </a:schemeClr>
                </a:solidFill>
              </a:rPr>
              <a:t>– опора на положительный опыт семейного воспитания.</a:t>
            </a:r>
          </a:p>
          <a:p>
            <a:pPr marL="0" indent="0">
              <a:buNone/>
            </a:pPr>
            <a:endParaRPr lang="ru-RU" sz="6400" b="1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42875" y="4868863"/>
            <a:ext cx="9001125" cy="1872505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СПРАВОЧНО:</a:t>
            </a:r>
            <a:br>
              <a:rPr lang="ru-RU" sz="1800" dirty="0" smtClean="0"/>
            </a:br>
            <a:r>
              <a:rPr lang="ru-RU" sz="1800" dirty="0" smtClean="0"/>
              <a:t>права </a:t>
            </a:r>
            <a:r>
              <a:rPr lang="ru-RU" sz="1800" dirty="0"/>
              <a:t>и обязанности родителей (законных представителей) в современных условиях определены в статьях 38, 43 Конституции Российской Федерации, главе 12 Семейного кодекса Российской Федерации, </a:t>
            </a:r>
            <a:r>
              <a:rPr lang="ru-RU" sz="1800" dirty="0" smtClean="0"/>
              <a:t>статье </a:t>
            </a:r>
            <a:r>
              <a:rPr lang="ru-RU" sz="1800" dirty="0"/>
              <a:t>44 Закона Российской </a:t>
            </a:r>
            <a:r>
              <a:rPr lang="ru-RU" sz="1800" dirty="0" smtClean="0"/>
              <a:t>Федерации </a:t>
            </a:r>
            <a:r>
              <a:rPr lang="ru-RU" sz="1800" dirty="0"/>
              <a:t>«Об образовании в РФ</a:t>
            </a:r>
            <a:r>
              <a:rPr lang="ru-RU" sz="1800" dirty="0" smtClean="0"/>
              <a:t>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40327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153</TotalTime>
  <Words>1644</Words>
  <Application>Microsoft Office PowerPoint</Application>
  <PresentationFormat>Экран (4:3)</PresentationFormat>
  <Paragraphs>138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Подготовила: педагог-психолог Е.Ю.Шанскова</vt:lpstr>
      <vt:lpstr>Слайд 2</vt:lpstr>
      <vt:lpstr>Введение нового стандарта общего образования существенно изменяет всю образовательную ситуацию в школе, определяя точное место формам и видам приложения психологических знаний в содержании и организации образовательной среды учреждения, что делает обязательной, конкретной и измеримой деятельность педагога-психолога как полноценного участника образовательного процесса.</vt:lpstr>
      <vt:lpstr>Цель работы педагога-психолога образовательной организации – методическое обеспечение всех участников образовательного процесса в вопросах осуществления психологического сопровождения развития обучающихся в соответствии с требованиями ФГОС. </vt:lpstr>
      <vt:lpstr>Родители или законные представители обучающегося должны быть компетентными в вопросе образования их детей. </vt:lpstr>
      <vt:lpstr>Поэтому совершенно справедливо современное образование предусматривает максимальное участие родителей в образовании их детей. В этом направлении, безусловно, работают и учителя, но во многих случаях необходимо участие школьного психолога.  Важно на любом этапе образовательного процесса вырабатывать согласованные единые подходы к решению вопросов, принимать совместные решения с участием администрации, педагогов, родителей </vt:lpstr>
      <vt:lpstr>Слайд 7</vt:lpstr>
      <vt:lpstr>Слайд 8</vt:lpstr>
      <vt:lpstr> СПРАВОЧНО: права и обязанности родителей (законных представителей) в современных условиях определены в статьях 38, 43 Конституции Российской Федерации, главе 12 Семейного кодекса Российской Федерации, статье 44 Закона Российской Федерации «Об образовании в РФ»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16</cp:revision>
  <dcterms:created xsi:type="dcterms:W3CDTF">2014-10-22T05:59:07Z</dcterms:created>
  <dcterms:modified xsi:type="dcterms:W3CDTF">2014-10-22T16:13:22Z</dcterms:modified>
</cp:coreProperties>
</file>