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4" r:id="rId2"/>
    <p:sldId id="272" r:id="rId3"/>
    <p:sldId id="287" r:id="rId4"/>
    <p:sldId id="257" r:id="rId5"/>
    <p:sldId id="281" r:id="rId6"/>
    <p:sldId id="321" r:id="rId7"/>
    <p:sldId id="275" r:id="rId8"/>
    <p:sldId id="290" r:id="rId9"/>
    <p:sldId id="293" r:id="rId10"/>
    <p:sldId id="295" r:id="rId11"/>
    <p:sldId id="294" r:id="rId12"/>
    <p:sldId id="296" r:id="rId13"/>
    <p:sldId id="297" r:id="rId14"/>
    <p:sldId id="262" r:id="rId15"/>
    <p:sldId id="322" r:id="rId16"/>
    <p:sldId id="309" r:id="rId17"/>
    <p:sldId id="311" r:id="rId18"/>
    <p:sldId id="314" r:id="rId19"/>
    <p:sldId id="319" r:id="rId20"/>
    <p:sldId id="323" r:id="rId21"/>
    <p:sldId id="325" r:id="rId22"/>
    <p:sldId id="326" r:id="rId23"/>
    <p:sldId id="327" r:id="rId24"/>
    <p:sldId id="324" r:id="rId25"/>
    <p:sldId id="328" r:id="rId26"/>
    <p:sldId id="329" r:id="rId27"/>
    <p:sldId id="33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B4DE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59" autoAdjust="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716C0-AFB0-43EF-90DA-06C88E8972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41634C-0707-4889-A641-901217591C98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учреждения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2C5425-2F27-43F8-B622-5B918149BBF8}" type="parTrans" cxnId="{B7DEB517-8B07-45E1-B66E-96C2799ABB19}">
      <dgm:prSet/>
      <dgm:spPr/>
      <dgm:t>
        <a:bodyPr/>
        <a:lstStyle/>
        <a:p>
          <a:endParaRPr lang="ru-RU"/>
        </a:p>
      </dgm:t>
    </dgm:pt>
    <dgm:pt modelId="{772D222B-58B4-4AF9-A10B-7F2600D01D9E}" type="sibTrans" cxnId="{B7DEB517-8B07-45E1-B66E-96C2799ABB19}">
      <dgm:prSet/>
      <dgm:spPr/>
      <dgm:t>
        <a:bodyPr/>
        <a:lstStyle/>
        <a:p>
          <a:endParaRPr lang="ru-RU"/>
        </a:p>
      </dgm:t>
    </dgm:pt>
    <dgm:pt modelId="{3B3A88DA-DF3E-44AC-8565-E983BAA2118B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класса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04B7CF-018D-4F07-8D18-7066475EF3D5}" type="parTrans" cxnId="{53AE99C6-CE78-4235-A2A6-DA9033C85892}">
      <dgm:prSet/>
      <dgm:spPr/>
      <dgm:t>
        <a:bodyPr/>
        <a:lstStyle/>
        <a:p>
          <a:endParaRPr lang="ru-RU"/>
        </a:p>
      </dgm:t>
    </dgm:pt>
    <dgm:pt modelId="{4AB7E6CB-327B-48DA-A606-06C5FC75C5FB}" type="sibTrans" cxnId="{53AE99C6-CE78-4235-A2A6-DA9033C85892}">
      <dgm:prSet/>
      <dgm:spPr/>
      <dgm:t>
        <a:bodyPr/>
        <a:lstStyle/>
        <a:p>
          <a:endParaRPr lang="ru-RU"/>
        </a:p>
      </dgm:t>
    </dgm:pt>
    <dgm:pt modelId="{66F4130B-B99A-418C-802F-61BD491A684E}">
      <dgm:prSet phldrT="[Текст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Групповой уровень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0CDE7C-D16C-4D1A-B0F5-44FD3BB07E1A}" type="parTrans" cxnId="{24359E1F-30AD-4B1B-B471-0C7B254CBF0B}">
      <dgm:prSet/>
      <dgm:spPr/>
      <dgm:t>
        <a:bodyPr/>
        <a:lstStyle/>
        <a:p>
          <a:endParaRPr lang="ru-RU"/>
        </a:p>
      </dgm:t>
    </dgm:pt>
    <dgm:pt modelId="{F016ECCA-7ED7-49EA-B9D7-32F56B0DBA59}" type="sibTrans" cxnId="{24359E1F-30AD-4B1B-B471-0C7B254CBF0B}">
      <dgm:prSet/>
      <dgm:spPr/>
      <dgm:t>
        <a:bodyPr/>
        <a:lstStyle/>
        <a:p>
          <a:endParaRPr lang="ru-RU"/>
        </a:p>
      </dgm:t>
    </dgm:pt>
    <dgm:pt modelId="{47F87C01-A541-4B28-BC36-12958A1BDC94}">
      <dgm:prSet/>
      <dgm:spPr/>
      <dgm:t>
        <a:bodyPr/>
        <a:lstStyle/>
        <a:p>
          <a:endParaRPr lang="ru-RU" dirty="0"/>
        </a:p>
      </dgm:t>
    </dgm:pt>
    <dgm:pt modelId="{8B963571-7C8C-48E1-9B55-E069871822DC}" type="parTrans" cxnId="{1F00AF66-A0FF-4D13-9491-77DA5DBCCD7B}">
      <dgm:prSet/>
      <dgm:spPr/>
      <dgm:t>
        <a:bodyPr/>
        <a:lstStyle/>
        <a:p>
          <a:endParaRPr lang="ru-RU"/>
        </a:p>
      </dgm:t>
    </dgm:pt>
    <dgm:pt modelId="{06B72B5A-16D2-485C-909C-3F0100E09725}" type="sibTrans" cxnId="{1F00AF66-A0FF-4D13-9491-77DA5DBCCD7B}">
      <dgm:prSet/>
      <dgm:spPr/>
      <dgm:t>
        <a:bodyPr/>
        <a:lstStyle/>
        <a:p>
          <a:endParaRPr lang="ru-RU"/>
        </a:p>
      </dgm:t>
    </dgm:pt>
    <dgm:pt modelId="{5678EE9A-4C3E-4542-8D75-9B9B1FD2B0B3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Индивидуальный уровень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A439AD-01C2-4BA0-9559-4A3258EE0933}" type="parTrans" cxnId="{3EFD7003-AB77-44CF-8BEE-1DB11C1CEA8A}">
      <dgm:prSet/>
      <dgm:spPr/>
      <dgm:t>
        <a:bodyPr/>
        <a:lstStyle/>
        <a:p>
          <a:endParaRPr lang="ru-RU"/>
        </a:p>
      </dgm:t>
    </dgm:pt>
    <dgm:pt modelId="{6A4BE3F4-F8BE-45C1-B643-785B124E4F76}" type="sibTrans" cxnId="{3EFD7003-AB77-44CF-8BEE-1DB11C1CEA8A}">
      <dgm:prSet/>
      <dgm:spPr/>
      <dgm:t>
        <a:bodyPr/>
        <a:lstStyle/>
        <a:p>
          <a:endParaRPr lang="ru-RU"/>
        </a:p>
      </dgm:t>
    </dgm:pt>
    <dgm:pt modelId="{E81A152F-035F-4510-8066-0F1A60EA85DD}" type="pres">
      <dgm:prSet presAssocID="{147716C0-AFB0-43EF-90DA-06C88E8972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29EF09-DDA6-43D6-85BB-B1D224A1E36A}" type="pres">
      <dgm:prSet presAssocID="{1041634C-0707-4889-A641-901217591C98}" presName="parentLin" presStyleCnt="0"/>
      <dgm:spPr/>
    </dgm:pt>
    <dgm:pt modelId="{BFDA3639-5014-4C09-9B65-65968BC7ACAC}" type="pres">
      <dgm:prSet presAssocID="{1041634C-0707-4889-A641-901217591C9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FB8C9D9-2BE0-4C51-B141-9B5C9A97F538}" type="pres">
      <dgm:prSet presAssocID="{1041634C-0707-4889-A641-901217591C9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6710B-19ED-4ADA-8780-847DE611A851}" type="pres">
      <dgm:prSet presAssocID="{1041634C-0707-4889-A641-901217591C98}" presName="negativeSpace" presStyleCnt="0"/>
      <dgm:spPr/>
    </dgm:pt>
    <dgm:pt modelId="{F04C29D8-76DD-4018-B5DF-FAE3402F6439}" type="pres">
      <dgm:prSet presAssocID="{1041634C-0707-4889-A641-901217591C98}" presName="childText" presStyleLbl="conFgAcc1" presStyleIdx="0" presStyleCnt="4">
        <dgm:presLayoutVars>
          <dgm:bulletEnabled val="1"/>
        </dgm:presLayoutVars>
      </dgm:prSet>
      <dgm:spPr/>
    </dgm:pt>
    <dgm:pt modelId="{18AC4B43-FFAA-4FB0-B1B2-0D8C159C1462}" type="pres">
      <dgm:prSet presAssocID="{772D222B-58B4-4AF9-A10B-7F2600D01D9E}" presName="spaceBetweenRectangles" presStyleCnt="0"/>
      <dgm:spPr/>
    </dgm:pt>
    <dgm:pt modelId="{AD4B2AAF-D355-4B9A-AFC1-5D6117A19E61}" type="pres">
      <dgm:prSet presAssocID="{3B3A88DA-DF3E-44AC-8565-E983BAA2118B}" presName="parentLin" presStyleCnt="0"/>
      <dgm:spPr/>
    </dgm:pt>
    <dgm:pt modelId="{89CFD431-F878-4503-8165-3AAC5D80D9AA}" type="pres">
      <dgm:prSet presAssocID="{3B3A88DA-DF3E-44AC-8565-E983BAA2118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CA402F-01B9-4D57-AEAB-9A84F412DD4F}" type="pres">
      <dgm:prSet presAssocID="{3B3A88DA-DF3E-44AC-8565-E983BAA2118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3BC01-900F-474B-83D2-5598394CAD54}" type="pres">
      <dgm:prSet presAssocID="{3B3A88DA-DF3E-44AC-8565-E983BAA2118B}" presName="negativeSpace" presStyleCnt="0"/>
      <dgm:spPr/>
    </dgm:pt>
    <dgm:pt modelId="{79CE4FB5-6716-4536-A75A-DF7C25419138}" type="pres">
      <dgm:prSet presAssocID="{3B3A88DA-DF3E-44AC-8565-E983BAA2118B}" presName="childText" presStyleLbl="conFgAcc1" presStyleIdx="1" presStyleCnt="4">
        <dgm:presLayoutVars>
          <dgm:bulletEnabled val="1"/>
        </dgm:presLayoutVars>
      </dgm:prSet>
      <dgm:spPr/>
    </dgm:pt>
    <dgm:pt modelId="{B07201AA-16C7-4748-B435-D903BC36D727}" type="pres">
      <dgm:prSet presAssocID="{4AB7E6CB-327B-48DA-A606-06C5FC75C5FB}" presName="spaceBetweenRectangles" presStyleCnt="0"/>
      <dgm:spPr/>
    </dgm:pt>
    <dgm:pt modelId="{F123DA92-52E1-4986-B79F-E0B558CDC248}" type="pres">
      <dgm:prSet presAssocID="{66F4130B-B99A-418C-802F-61BD491A684E}" presName="parentLin" presStyleCnt="0"/>
      <dgm:spPr/>
    </dgm:pt>
    <dgm:pt modelId="{F7EF1146-D96E-4B45-8DA3-92D7486B6D2B}" type="pres">
      <dgm:prSet presAssocID="{66F4130B-B99A-418C-802F-61BD491A684E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BB5DB5D-65FF-4F2F-94D3-75FC0B9A2CDB}" type="pres">
      <dgm:prSet presAssocID="{66F4130B-B99A-418C-802F-61BD491A684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35B77-EB1A-434E-B19E-CE3C2780A207}" type="pres">
      <dgm:prSet presAssocID="{66F4130B-B99A-418C-802F-61BD491A684E}" presName="negativeSpace" presStyleCnt="0"/>
      <dgm:spPr/>
    </dgm:pt>
    <dgm:pt modelId="{03F6CBAC-0BA4-4FE6-80CC-8DA68B1ED4C8}" type="pres">
      <dgm:prSet presAssocID="{66F4130B-B99A-418C-802F-61BD491A684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146D1-EFA1-47A9-82B4-FDE08E4EC910}" type="pres">
      <dgm:prSet presAssocID="{F016ECCA-7ED7-49EA-B9D7-32F56B0DBA59}" presName="spaceBetweenRectangles" presStyleCnt="0"/>
      <dgm:spPr/>
    </dgm:pt>
    <dgm:pt modelId="{0918D2A1-1960-4D5B-B871-85D3F57FD857}" type="pres">
      <dgm:prSet presAssocID="{5678EE9A-4C3E-4542-8D75-9B9B1FD2B0B3}" presName="parentLin" presStyleCnt="0"/>
      <dgm:spPr/>
    </dgm:pt>
    <dgm:pt modelId="{77459691-90CF-4444-A7B5-4EE576808443}" type="pres">
      <dgm:prSet presAssocID="{5678EE9A-4C3E-4542-8D75-9B9B1FD2B0B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4B16E4A-05F5-473A-A88F-97104F1222B9}" type="pres">
      <dgm:prSet presAssocID="{5678EE9A-4C3E-4542-8D75-9B9B1FD2B0B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B8642-6C8C-4EF2-8F50-ABAEEFCA3AF0}" type="pres">
      <dgm:prSet presAssocID="{5678EE9A-4C3E-4542-8D75-9B9B1FD2B0B3}" presName="negativeSpace" presStyleCnt="0"/>
      <dgm:spPr/>
    </dgm:pt>
    <dgm:pt modelId="{60B42E41-E105-4AF2-9EB9-26D6048F0116}" type="pres">
      <dgm:prSet presAssocID="{5678EE9A-4C3E-4542-8D75-9B9B1FD2B0B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C94F706-B648-4372-A91C-B78C94FFFDB2}" type="presOf" srcId="{66F4130B-B99A-418C-802F-61BD491A684E}" destId="{F7EF1146-D96E-4B45-8DA3-92D7486B6D2B}" srcOrd="0" destOrd="0" presId="urn:microsoft.com/office/officeart/2005/8/layout/list1"/>
    <dgm:cxn modelId="{A2B44483-FB26-42EA-B18A-3DC01AAC13FE}" type="presOf" srcId="{47F87C01-A541-4B28-BC36-12958A1BDC94}" destId="{03F6CBAC-0BA4-4FE6-80CC-8DA68B1ED4C8}" srcOrd="0" destOrd="0" presId="urn:microsoft.com/office/officeart/2005/8/layout/list1"/>
    <dgm:cxn modelId="{F6A57B99-F60C-42BD-8B53-2EE0A358F92D}" type="presOf" srcId="{5678EE9A-4C3E-4542-8D75-9B9B1FD2B0B3}" destId="{C4B16E4A-05F5-473A-A88F-97104F1222B9}" srcOrd="1" destOrd="0" presId="urn:microsoft.com/office/officeart/2005/8/layout/list1"/>
    <dgm:cxn modelId="{1F00AF66-A0FF-4D13-9491-77DA5DBCCD7B}" srcId="{66F4130B-B99A-418C-802F-61BD491A684E}" destId="{47F87C01-A541-4B28-BC36-12958A1BDC94}" srcOrd="0" destOrd="0" parTransId="{8B963571-7C8C-48E1-9B55-E069871822DC}" sibTransId="{06B72B5A-16D2-485C-909C-3F0100E09725}"/>
    <dgm:cxn modelId="{B98AC04B-666B-4323-A287-CAFF07FB1274}" type="presOf" srcId="{5678EE9A-4C3E-4542-8D75-9B9B1FD2B0B3}" destId="{77459691-90CF-4444-A7B5-4EE576808443}" srcOrd="0" destOrd="0" presId="urn:microsoft.com/office/officeart/2005/8/layout/list1"/>
    <dgm:cxn modelId="{BF393409-4976-4968-9A17-B0294F90476C}" type="presOf" srcId="{3B3A88DA-DF3E-44AC-8565-E983BAA2118B}" destId="{D6CA402F-01B9-4D57-AEAB-9A84F412DD4F}" srcOrd="1" destOrd="0" presId="urn:microsoft.com/office/officeart/2005/8/layout/list1"/>
    <dgm:cxn modelId="{8A0D3BB9-7705-48FB-A763-B2C83D725955}" type="presOf" srcId="{1041634C-0707-4889-A641-901217591C98}" destId="{BFB8C9D9-2BE0-4C51-B141-9B5C9A97F538}" srcOrd="1" destOrd="0" presId="urn:microsoft.com/office/officeart/2005/8/layout/list1"/>
    <dgm:cxn modelId="{42BC609E-A84B-41AB-90E4-34F172DFE267}" type="presOf" srcId="{3B3A88DA-DF3E-44AC-8565-E983BAA2118B}" destId="{89CFD431-F878-4503-8165-3AAC5D80D9AA}" srcOrd="0" destOrd="0" presId="urn:microsoft.com/office/officeart/2005/8/layout/list1"/>
    <dgm:cxn modelId="{DF3F187D-5599-43EA-93BF-F6F6E949D1F1}" type="presOf" srcId="{1041634C-0707-4889-A641-901217591C98}" destId="{BFDA3639-5014-4C09-9B65-65968BC7ACAC}" srcOrd="0" destOrd="0" presId="urn:microsoft.com/office/officeart/2005/8/layout/list1"/>
    <dgm:cxn modelId="{ADF44958-9B63-4912-89C9-927B5681BB48}" type="presOf" srcId="{147716C0-AFB0-43EF-90DA-06C88E897211}" destId="{E81A152F-035F-4510-8066-0F1A60EA85DD}" srcOrd="0" destOrd="0" presId="urn:microsoft.com/office/officeart/2005/8/layout/list1"/>
    <dgm:cxn modelId="{B7DEB517-8B07-45E1-B66E-96C2799ABB19}" srcId="{147716C0-AFB0-43EF-90DA-06C88E897211}" destId="{1041634C-0707-4889-A641-901217591C98}" srcOrd="0" destOrd="0" parTransId="{B52C5425-2F27-43F8-B622-5B918149BBF8}" sibTransId="{772D222B-58B4-4AF9-A10B-7F2600D01D9E}"/>
    <dgm:cxn modelId="{24359E1F-30AD-4B1B-B471-0C7B254CBF0B}" srcId="{147716C0-AFB0-43EF-90DA-06C88E897211}" destId="{66F4130B-B99A-418C-802F-61BD491A684E}" srcOrd="2" destOrd="0" parTransId="{8D0CDE7C-D16C-4D1A-B0F5-44FD3BB07E1A}" sibTransId="{F016ECCA-7ED7-49EA-B9D7-32F56B0DBA59}"/>
    <dgm:cxn modelId="{3EFD7003-AB77-44CF-8BEE-1DB11C1CEA8A}" srcId="{147716C0-AFB0-43EF-90DA-06C88E897211}" destId="{5678EE9A-4C3E-4542-8D75-9B9B1FD2B0B3}" srcOrd="3" destOrd="0" parTransId="{D9A439AD-01C2-4BA0-9559-4A3258EE0933}" sibTransId="{6A4BE3F4-F8BE-45C1-B643-785B124E4F76}"/>
    <dgm:cxn modelId="{53AE99C6-CE78-4235-A2A6-DA9033C85892}" srcId="{147716C0-AFB0-43EF-90DA-06C88E897211}" destId="{3B3A88DA-DF3E-44AC-8565-E983BAA2118B}" srcOrd="1" destOrd="0" parTransId="{CA04B7CF-018D-4F07-8D18-7066475EF3D5}" sibTransId="{4AB7E6CB-327B-48DA-A606-06C5FC75C5FB}"/>
    <dgm:cxn modelId="{E21904C5-A78B-4743-822F-25089C012B74}" type="presOf" srcId="{66F4130B-B99A-418C-802F-61BD491A684E}" destId="{4BB5DB5D-65FF-4F2F-94D3-75FC0B9A2CDB}" srcOrd="1" destOrd="0" presId="urn:microsoft.com/office/officeart/2005/8/layout/list1"/>
    <dgm:cxn modelId="{D9E2ABD9-B1D6-496C-8754-D227A0450B72}" type="presParOf" srcId="{E81A152F-035F-4510-8066-0F1A60EA85DD}" destId="{5729EF09-DDA6-43D6-85BB-B1D224A1E36A}" srcOrd="0" destOrd="0" presId="urn:microsoft.com/office/officeart/2005/8/layout/list1"/>
    <dgm:cxn modelId="{E49C1269-5A3A-492A-A2C4-28E153B7E3DB}" type="presParOf" srcId="{5729EF09-DDA6-43D6-85BB-B1D224A1E36A}" destId="{BFDA3639-5014-4C09-9B65-65968BC7ACAC}" srcOrd="0" destOrd="0" presId="urn:microsoft.com/office/officeart/2005/8/layout/list1"/>
    <dgm:cxn modelId="{192B5B70-8924-42D2-BBCC-3EBBDBB39974}" type="presParOf" srcId="{5729EF09-DDA6-43D6-85BB-B1D224A1E36A}" destId="{BFB8C9D9-2BE0-4C51-B141-9B5C9A97F538}" srcOrd="1" destOrd="0" presId="urn:microsoft.com/office/officeart/2005/8/layout/list1"/>
    <dgm:cxn modelId="{AD6E6060-DEEF-4844-BA7A-FA4A5BA94C81}" type="presParOf" srcId="{E81A152F-035F-4510-8066-0F1A60EA85DD}" destId="{26C6710B-19ED-4ADA-8780-847DE611A851}" srcOrd="1" destOrd="0" presId="urn:microsoft.com/office/officeart/2005/8/layout/list1"/>
    <dgm:cxn modelId="{12819C64-F9BB-41DC-92F3-A91208597E47}" type="presParOf" srcId="{E81A152F-035F-4510-8066-0F1A60EA85DD}" destId="{F04C29D8-76DD-4018-B5DF-FAE3402F6439}" srcOrd="2" destOrd="0" presId="urn:microsoft.com/office/officeart/2005/8/layout/list1"/>
    <dgm:cxn modelId="{92F4F724-BA1B-46F3-9134-201A813C6FFA}" type="presParOf" srcId="{E81A152F-035F-4510-8066-0F1A60EA85DD}" destId="{18AC4B43-FFAA-4FB0-B1B2-0D8C159C1462}" srcOrd="3" destOrd="0" presId="urn:microsoft.com/office/officeart/2005/8/layout/list1"/>
    <dgm:cxn modelId="{448E5161-C972-48E4-B2D8-4C29661CE2AA}" type="presParOf" srcId="{E81A152F-035F-4510-8066-0F1A60EA85DD}" destId="{AD4B2AAF-D355-4B9A-AFC1-5D6117A19E61}" srcOrd="4" destOrd="0" presId="urn:microsoft.com/office/officeart/2005/8/layout/list1"/>
    <dgm:cxn modelId="{E55D7AA6-7C75-45E5-BC35-3AAB3A5BFE2D}" type="presParOf" srcId="{AD4B2AAF-D355-4B9A-AFC1-5D6117A19E61}" destId="{89CFD431-F878-4503-8165-3AAC5D80D9AA}" srcOrd="0" destOrd="0" presId="urn:microsoft.com/office/officeart/2005/8/layout/list1"/>
    <dgm:cxn modelId="{353CB095-1FF3-479B-98CC-C4165C77D834}" type="presParOf" srcId="{AD4B2AAF-D355-4B9A-AFC1-5D6117A19E61}" destId="{D6CA402F-01B9-4D57-AEAB-9A84F412DD4F}" srcOrd="1" destOrd="0" presId="urn:microsoft.com/office/officeart/2005/8/layout/list1"/>
    <dgm:cxn modelId="{BAB0310C-02CE-497C-B46B-5594E6355644}" type="presParOf" srcId="{E81A152F-035F-4510-8066-0F1A60EA85DD}" destId="{BD43BC01-900F-474B-83D2-5598394CAD54}" srcOrd="5" destOrd="0" presId="urn:microsoft.com/office/officeart/2005/8/layout/list1"/>
    <dgm:cxn modelId="{9B0913AB-8ECD-4607-8751-A2F7A88653C6}" type="presParOf" srcId="{E81A152F-035F-4510-8066-0F1A60EA85DD}" destId="{79CE4FB5-6716-4536-A75A-DF7C25419138}" srcOrd="6" destOrd="0" presId="urn:microsoft.com/office/officeart/2005/8/layout/list1"/>
    <dgm:cxn modelId="{7F79EF24-8CCD-4864-BE3D-83BE2EA5FD93}" type="presParOf" srcId="{E81A152F-035F-4510-8066-0F1A60EA85DD}" destId="{B07201AA-16C7-4748-B435-D903BC36D727}" srcOrd="7" destOrd="0" presId="urn:microsoft.com/office/officeart/2005/8/layout/list1"/>
    <dgm:cxn modelId="{C50AF78B-AECA-4856-B05B-4FB37C57B002}" type="presParOf" srcId="{E81A152F-035F-4510-8066-0F1A60EA85DD}" destId="{F123DA92-52E1-4986-B79F-E0B558CDC248}" srcOrd="8" destOrd="0" presId="urn:microsoft.com/office/officeart/2005/8/layout/list1"/>
    <dgm:cxn modelId="{A5855772-0C91-4C35-BBA0-7FDA5EA3835B}" type="presParOf" srcId="{F123DA92-52E1-4986-B79F-E0B558CDC248}" destId="{F7EF1146-D96E-4B45-8DA3-92D7486B6D2B}" srcOrd="0" destOrd="0" presId="urn:microsoft.com/office/officeart/2005/8/layout/list1"/>
    <dgm:cxn modelId="{8D13A88C-FEA0-4D4B-A281-5B40FFA30F97}" type="presParOf" srcId="{F123DA92-52E1-4986-B79F-E0B558CDC248}" destId="{4BB5DB5D-65FF-4F2F-94D3-75FC0B9A2CDB}" srcOrd="1" destOrd="0" presId="urn:microsoft.com/office/officeart/2005/8/layout/list1"/>
    <dgm:cxn modelId="{2BD8BCDA-DC66-4766-AAB2-A6126A1F7D82}" type="presParOf" srcId="{E81A152F-035F-4510-8066-0F1A60EA85DD}" destId="{6A435B77-EB1A-434E-B19E-CE3C2780A207}" srcOrd="9" destOrd="0" presId="urn:microsoft.com/office/officeart/2005/8/layout/list1"/>
    <dgm:cxn modelId="{AF4D58B5-DB4E-40D5-A989-D9F6EA3D5C12}" type="presParOf" srcId="{E81A152F-035F-4510-8066-0F1A60EA85DD}" destId="{03F6CBAC-0BA4-4FE6-80CC-8DA68B1ED4C8}" srcOrd="10" destOrd="0" presId="urn:microsoft.com/office/officeart/2005/8/layout/list1"/>
    <dgm:cxn modelId="{1CDF81E8-51ED-4C61-9845-3DD4EB9FF05A}" type="presParOf" srcId="{E81A152F-035F-4510-8066-0F1A60EA85DD}" destId="{712146D1-EFA1-47A9-82B4-FDE08E4EC910}" srcOrd="11" destOrd="0" presId="urn:microsoft.com/office/officeart/2005/8/layout/list1"/>
    <dgm:cxn modelId="{26076918-DE0F-49DB-9533-428E0D13EE9E}" type="presParOf" srcId="{E81A152F-035F-4510-8066-0F1A60EA85DD}" destId="{0918D2A1-1960-4D5B-B871-85D3F57FD857}" srcOrd="12" destOrd="0" presId="urn:microsoft.com/office/officeart/2005/8/layout/list1"/>
    <dgm:cxn modelId="{C4D06367-C0A4-40B7-A0B3-74D1C5B11841}" type="presParOf" srcId="{0918D2A1-1960-4D5B-B871-85D3F57FD857}" destId="{77459691-90CF-4444-A7B5-4EE576808443}" srcOrd="0" destOrd="0" presId="urn:microsoft.com/office/officeart/2005/8/layout/list1"/>
    <dgm:cxn modelId="{513DD606-B4F5-44A4-8AD6-178DD0A9BC37}" type="presParOf" srcId="{0918D2A1-1960-4D5B-B871-85D3F57FD857}" destId="{C4B16E4A-05F5-473A-A88F-97104F1222B9}" srcOrd="1" destOrd="0" presId="urn:microsoft.com/office/officeart/2005/8/layout/list1"/>
    <dgm:cxn modelId="{4FCF2EA1-1A79-4B35-8836-3AA82F0485AC}" type="presParOf" srcId="{E81A152F-035F-4510-8066-0F1A60EA85DD}" destId="{2E2B8642-6C8C-4EF2-8F50-ABAEEFCA3AF0}" srcOrd="13" destOrd="0" presId="urn:microsoft.com/office/officeart/2005/8/layout/list1"/>
    <dgm:cxn modelId="{50D1A619-3340-4000-BA20-A6170DA2EC89}" type="presParOf" srcId="{E81A152F-035F-4510-8066-0F1A60EA85DD}" destId="{60B42E41-E105-4AF2-9EB9-26D6048F011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4C29D8-76DD-4018-B5DF-FAE3402F6439}">
      <dsp:nvSpPr>
        <dsp:cNvPr id="0" name=""/>
        <dsp:cNvSpPr/>
      </dsp:nvSpPr>
      <dsp:spPr>
        <a:xfrm>
          <a:off x="0" y="431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8C9D9-2BE0-4C51-B141-9B5C9A97F538}">
      <dsp:nvSpPr>
        <dsp:cNvPr id="0" name=""/>
        <dsp:cNvSpPr/>
      </dsp:nvSpPr>
      <dsp:spPr>
        <a:xfrm>
          <a:off x="434340" y="62480"/>
          <a:ext cx="6080760" cy="7380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учреждения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340" y="62480"/>
        <a:ext cx="6080760" cy="738000"/>
      </dsp:txXfrm>
    </dsp:sp>
    <dsp:sp modelId="{79CE4FB5-6716-4536-A75A-DF7C25419138}">
      <dsp:nvSpPr>
        <dsp:cNvPr id="0" name=""/>
        <dsp:cNvSpPr/>
      </dsp:nvSpPr>
      <dsp:spPr>
        <a:xfrm>
          <a:off x="0" y="1565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A402F-01B9-4D57-AEAB-9A84F412DD4F}">
      <dsp:nvSpPr>
        <dsp:cNvPr id="0" name=""/>
        <dsp:cNvSpPr/>
      </dsp:nvSpPr>
      <dsp:spPr>
        <a:xfrm>
          <a:off x="434340" y="1196481"/>
          <a:ext cx="6080760" cy="7380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класса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340" y="1196481"/>
        <a:ext cx="6080760" cy="738000"/>
      </dsp:txXfrm>
    </dsp:sp>
    <dsp:sp modelId="{03F6CBAC-0BA4-4FE6-80CC-8DA68B1ED4C8}">
      <dsp:nvSpPr>
        <dsp:cNvPr id="0" name=""/>
        <dsp:cNvSpPr/>
      </dsp:nvSpPr>
      <dsp:spPr>
        <a:xfrm>
          <a:off x="0" y="2699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520700" rIns="674192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>
        <a:off x="0" y="2699480"/>
        <a:ext cx="8686800" cy="630000"/>
      </dsp:txXfrm>
    </dsp:sp>
    <dsp:sp modelId="{4BB5DB5D-65FF-4F2F-94D3-75FC0B9A2CDB}">
      <dsp:nvSpPr>
        <dsp:cNvPr id="0" name=""/>
        <dsp:cNvSpPr/>
      </dsp:nvSpPr>
      <dsp:spPr>
        <a:xfrm>
          <a:off x="434340" y="2330480"/>
          <a:ext cx="6080760" cy="7380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Групповой уровень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340" y="2330480"/>
        <a:ext cx="6080760" cy="738000"/>
      </dsp:txXfrm>
    </dsp:sp>
    <dsp:sp modelId="{60B42E41-E105-4AF2-9EB9-26D6048F0116}">
      <dsp:nvSpPr>
        <dsp:cNvPr id="0" name=""/>
        <dsp:cNvSpPr/>
      </dsp:nvSpPr>
      <dsp:spPr>
        <a:xfrm>
          <a:off x="0" y="3833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16E4A-05F5-473A-A88F-97104F1222B9}">
      <dsp:nvSpPr>
        <dsp:cNvPr id="0" name=""/>
        <dsp:cNvSpPr/>
      </dsp:nvSpPr>
      <dsp:spPr>
        <a:xfrm>
          <a:off x="434340" y="3464481"/>
          <a:ext cx="6080760" cy="7380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Индивидуальный уровень</a:t>
          </a:r>
          <a:endParaRPr lang="ru-RU" sz="2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340" y="3464481"/>
        <a:ext cx="608076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413DA7-D641-4BB2-B839-10218D7C4DDD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E83C6-6922-47FF-86DA-73254B481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95678-F85B-41FE-84A7-E9DA556F6687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CD2BB2-CAE8-43D2-86BD-87C86A066E9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 lIns="93038" tIns="46519" rIns="93038" bIns="465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CC908-8F80-40E6-BC6B-82B135FA713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BD49C8-A0E8-4119-943C-0D0442EF6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47BE8F-E05F-4F4B-A149-FA5EC3A41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D82A96-9FDB-48AE-84C3-2390FD8E8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43D6B7-5639-4374-B180-446FE899DEC8}" type="datetimeFigureOut">
              <a:rPr lang="ru-RU"/>
              <a:pPr>
                <a:defRPr/>
              </a:pPr>
              <a:t>10.10.2014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4C61DB-4D15-4CDD-84FE-4985720A3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7F887C-6D91-412F-986A-6E846FE0F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55FCBE-AD0B-4E67-AA0D-B4F620094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CD25CF-4DB4-44B3-BEBB-1453ADB10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99187-4ECE-4819-A926-8FF26227A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16A000-5176-452A-952A-EC92D0A1C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78BBA8-E734-4090-9D63-3B1022C5F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608A94-F546-4B78-8CEA-1BA57DAB3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0FD4A1-2368-4A29-8EE5-9E0C0148E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F949810-9DC3-4F72-BD33-D042C6EDA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509120"/>
            <a:ext cx="7407275" cy="16097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Власова Марина Васильевна, 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педагог-психолог МБОУ СОШ № 1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Arial" pitchFamily="34" charset="0"/>
              </a:rPr>
              <a:t>высшей квалификационной категории</a:t>
            </a:r>
            <a:endParaRPr lang="ru-RU" sz="2400" i="1" dirty="0"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36725" y="2060575"/>
            <a:ext cx="7407275" cy="1828800"/>
          </a:xfrm>
          <a:prstGeom prst="rect">
            <a:avLst/>
          </a:prstGeom>
        </p:spPr>
        <p:txBody>
          <a:bodyPr anchor="b"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69666E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300">
                <a:solidFill>
                  <a:srgbClr val="69666E"/>
                </a:solidFill>
                <a:latin typeface="Corbel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Основы практической профессиональной деятельности педагога-психолога в образовательном учреждении</a:t>
            </a:r>
          </a:p>
        </p:txBody>
      </p:sp>
      <p:grpSp>
        <p:nvGrpSpPr>
          <p:cNvPr id="3" name="Группа 4"/>
          <p:cNvGrpSpPr/>
          <p:nvPr/>
        </p:nvGrpSpPr>
        <p:grpSpPr>
          <a:xfrm>
            <a:off x="395536" y="3429000"/>
            <a:ext cx="1714512" cy="1714512"/>
            <a:chOff x="2914964" y="2913705"/>
            <a:chExt cx="1942470" cy="1942470"/>
          </a:xfrm>
          <a:scene3d>
            <a:camera prst="orthographicFront"/>
            <a:lightRig rig="flat" dir="t"/>
          </a:scene3d>
        </p:grpSpPr>
        <p:sp>
          <p:nvSpPr>
            <p:cNvPr id="7" name="Овал 6"/>
            <p:cNvSpPr/>
            <p:nvPr/>
          </p:nvSpPr>
          <p:spPr>
            <a:xfrm>
              <a:off x="2914964" y="2913705"/>
              <a:ext cx="1942470" cy="1942470"/>
            </a:xfrm>
            <a:prstGeom prst="ellipse">
              <a:avLst/>
            </a:prstGeom>
            <a:blipFill rotWithShape="0">
              <a:blip r:embed="rId2" cstate="print"/>
              <a:stretch>
                <a:fillRect/>
              </a:stretch>
            </a:blip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3199433" y="3399323"/>
              <a:ext cx="1373533" cy="9712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85344" tIns="85344" rIns="85344" bIns="85344" spcCol="1270" anchor="ctr"/>
            <a:lstStyle/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  <a:p>
              <a:pPr defTabSz="5334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ru-RU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60350"/>
            <a:ext cx="8686800" cy="10064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Вариативность форм психолого-педагогического сопровождения участников образовательного процесса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z="2000" b="1" smtClean="0">
                <a:cs typeface="Times New Roman" pitchFamily="18" charset="0"/>
              </a:rPr>
              <a:t>Основные формы сопровождения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altLang="ru-RU" sz="2000" b="1" smtClean="0"/>
          </a:p>
          <a:p>
            <a:pPr algn="ctr" eaLnBrk="1" hangingPunct="1"/>
            <a:endParaRPr lang="ru-RU" altLang="ru-RU" smtClean="0"/>
          </a:p>
          <a:p>
            <a:pPr algn="ctr" eaLnBrk="1" hangingPunct="1">
              <a:buFont typeface="Wingdings 2" pitchFamily="18" charset="2"/>
              <a:buNone/>
            </a:pPr>
            <a:endParaRPr lang="ru-RU" altLang="ru-RU" sz="2000" b="1" smtClean="0"/>
          </a:p>
        </p:txBody>
      </p:sp>
      <p:sp>
        <p:nvSpPr>
          <p:cNvPr id="5" name="Овал 4"/>
          <p:cNvSpPr/>
          <p:nvPr/>
        </p:nvSpPr>
        <p:spPr>
          <a:xfrm>
            <a:off x="285750" y="2214563"/>
            <a:ext cx="3709988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Консультирование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785813" y="3500438"/>
            <a:ext cx="3486150" cy="10001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Развивающая работа</a:t>
            </a:r>
          </a:p>
        </p:txBody>
      </p:sp>
      <p:sp>
        <p:nvSpPr>
          <p:cNvPr id="7" name="Овал 6"/>
          <p:cNvSpPr/>
          <p:nvPr/>
        </p:nvSpPr>
        <p:spPr>
          <a:xfrm>
            <a:off x="1428750" y="4572000"/>
            <a:ext cx="3357563" cy="9286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Диагностика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5143500" y="4572000"/>
            <a:ext cx="3071813" cy="9286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Профилактика</a:t>
            </a:r>
          </a:p>
        </p:txBody>
      </p:sp>
      <p:sp>
        <p:nvSpPr>
          <p:cNvPr id="9" name="Овал 8"/>
          <p:cNvSpPr/>
          <p:nvPr/>
        </p:nvSpPr>
        <p:spPr>
          <a:xfrm>
            <a:off x="5643563" y="2143125"/>
            <a:ext cx="3286125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Коррекционная работа</a:t>
            </a:r>
          </a:p>
        </p:txBody>
      </p:sp>
      <p:sp>
        <p:nvSpPr>
          <p:cNvPr id="10" name="Овал 9"/>
          <p:cNvSpPr/>
          <p:nvPr/>
        </p:nvSpPr>
        <p:spPr>
          <a:xfrm>
            <a:off x="5357813" y="3429000"/>
            <a:ext cx="3286125" cy="9286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Экспертиза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500" y="5643563"/>
            <a:ext cx="3429000" cy="9286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Просвещение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8686800" cy="785813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Диверсификация (расширение) уровней </a:t>
            </a:r>
            <a:b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 сопровождения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429625" cy="582613"/>
          </a:xfrm>
        </p:spPr>
        <p:txBody>
          <a:bodyPr/>
          <a:lstStyle/>
          <a:p>
            <a:pPr algn="ctr" eaLnBrk="1" hangingPunct="1"/>
            <a:r>
              <a:rPr lang="ru-RU" alt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психолога в системах взаимодействия с участниками образовательного процесса в рамках внедрения ФГОС </a:t>
            </a:r>
            <a:endParaRPr lang="ru-RU" altLang="ru-RU" sz="24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196975"/>
          <a:ext cx="8334375" cy="525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375"/>
              </a:tblGrid>
              <a:tr h="4672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 -  администрация ОУ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85766">
                <a:tc>
                  <a:txBody>
                    <a:bodyPr/>
                    <a:lstStyle/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составе рабочей группы в разработке основной образовательной программы своего образовательного учреждения.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психологическая экспертиза проектируемых, реализуемых моделей образовательной среды с точки зрения возрастного и индивидуального развития школьников;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совместно с педагогами программы по формированию УУД, программы коррекционной работы для детей с ОВЗ;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совместное планирование внеурочной деятельности;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 мотивации у педагогов к переходу  на новые стандарты;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 и мониторинг развития УУД;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</a:pPr>
                      <a:r>
                        <a:rPr lang="ru-RU" sz="2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совместно с педагогами индивидуальных образовательных траекторий для учащихся.</a:t>
                      </a:r>
                      <a:endParaRPr lang="ru-RU" sz="2200" dirty="0"/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750" y="1214438"/>
          <a:ext cx="8475663" cy="509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671"/>
                <a:gridCol w="4139992"/>
              </a:tblGrid>
              <a:tr h="4572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 –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 ОУ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1" marB="4572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 -  родитель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37077">
                <a:tc>
                  <a:txBody>
                    <a:bodyPr/>
                    <a:lstStyle/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повышение психологической компетентности педагогов по вопросам формирования УУД в учебной и внеурочной деятельности; 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None/>
                        <a:defRPr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 педагогов, учащихся в условиях реализации  новых  стандартов;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None/>
                        <a:defRPr/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совместное выстраивание индивидуальных образовательных траекторий учащихся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dirty="0"/>
                    </a:p>
                  </a:txBody>
                  <a:tcPr marL="91438" marR="91438" marT="45721" marB="4572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психологическое просвещение и консультирования родителей по  внедрению новых образовательных стандартов;</a:t>
                      </a: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  <a:defRPr/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850" algn="just">
                        <a:buClr>
                          <a:srgbClr val="FD150F"/>
                        </a:buClr>
                        <a:buFont typeface="Wingdings" pitchFamily="2" charset="2"/>
                        <a:buChar char="ü"/>
                        <a:defRPr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индивидуальных рекомендаций по развитию и воспитанию детей,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имеющих проблемы в развитии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dirty="0"/>
                    </a:p>
                  </a:txBody>
                  <a:tcPr marL="91438" marR="91438" marT="45721" marB="45721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37" name="Заголовок 1"/>
          <p:cNvSpPr txBox="1">
            <a:spLocks/>
          </p:cNvSpPr>
          <p:nvPr/>
        </p:nvSpPr>
        <p:spPr bwMode="auto">
          <a:xfrm>
            <a:off x="285750" y="274638"/>
            <a:ext cx="84296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 eaLnBrk="0" hangingPunct="0"/>
            <a:r>
              <a:rPr lang="ru-RU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психолога в системах взаимодействия с участниками образовательного процесса в рамках внедрения ФГОС </a:t>
            </a:r>
            <a:endParaRPr lang="ru-RU" altLang="ru-RU" sz="2400">
              <a:solidFill>
                <a:srgbClr val="002060"/>
              </a:solidFill>
              <a:latin typeface="Corbel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авая фигурная скобка 36"/>
          <p:cNvSpPr/>
          <p:nvPr/>
        </p:nvSpPr>
        <p:spPr>
          <a:xfrm rot="5400000">
            <a:off x="5607844" y="2393157"/>
            <a:ext cx="571500" cy="4786312"/>
          </a:xfrm>
          <a:prstGeom prst="rightBrace">
            <a:avLst>
              <a:gd name="adj1" fmla="val 8333"/>
              <a:gd name="adj2" fmla="val 494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5086191"/>
            <a:ext cx="442915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</a:rPr>
              <a:t>в процессе  педагогической практики в различных формах образовательного процесса</a:t>
            </a:r>
          </a:p>
        </p:txBody>
      </p:sp>
      <p:grpSp>
        <p:nvGrpSpPr>
          <p:cNvPr id="27654" name="Группа 25"/>
          <p:cNvGrpSpPr>
            <a:grpSpLocks/>
          </p:cNvGrpSpPr>
          <p:nvPr/>
        </p:nvGrpSpPr>
        <p:grpSpPr bwMode="auto">
          <a:xfrm>
            <a:off x="142875" y="857250"/>
            <a:ext cx="2357438" cy="3643313"/>
            <a:chOff x="164842" y="1573932"/>
            <a:chExt cx="2018889" cy="265289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64842" y="1782002"/>
              <a:ext cx="2018889" cy="171946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64842" y="1573932"/>
              <a:ext cx="1774175" cy="2652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30480" rIns="60960" bIns="30480" spcCol="1270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white"/>
                </a:solidFill>
              </a:endParaRP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white"/>
                  </a:solidFill>
                </a:rPr>
                <a:t>Ведение общей психолого-педагогической  стратегии  по сопровождению индивидуальных образовательных траекторий и созданию детского коллектива 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14625" y="442913"/>
            <a:ext cx="6215063" cy="12001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</a:rPr>
              <a:t>Обеспечение качественного психологического  сопровождения образовательного процесса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14688" y="1885942"/>
            <a:ext cx="5500688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Партнерство психолога и учителя</a:t>
            </a:r>
          </a:p>
        </p:txBody>
      </p:sp>
      <p:sp>
        <p:nvSpPr>
          <p:cNvPr id="40" name="Овал 39"/>
          <p:cNvSpPr/>
          <p:nvPr/>
        </p:nvSpPr>
        <p:spPr>
          <a:xfrm>
            <a:off x="6000760" y="2857504"/>
            <a:ext cx="3143240" cy="17859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200" dirty="0">
                <a:solidFill>
                  <a:prstClr val="white"/>
                </a:solidFill>
              </a:rPr>
              <a:t>освоение способов решения педагогических задач</a:t>
            </a:r>
          </a:p>
        </p:txBody>
      </p:sp>
      <p:sp>
        <p:nvSpPr>
          <p:cNvPr id="41" name="Выгнутая вверх стрелка 40"/>
          <p:cNvSpPr/>
          <p:nvPr/>
        </p:nvSpPr>
        <p:spPr>
          <a:xfrm>
            <a:off x="4929188" y="2500313"/>
            <a:ext cx="1928812" cy="5000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2643174" y="2857496"/>
            <a:ext cx="3214710" cy="178595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передача психологических знаний</a:t>
            </a:r>
          </a:p>
        </p:txBody>
      </p:sp>
      <p:pic>
        <p:nvPicPr>
          <p:cNvPr id="27666" name="Содержимое 4" descr="IMG_204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643313"/>
            <a:ext cx="221456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1295400" y="1371600"/>
            <a:ext cx="6781800" cy="449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Проблемные зоны психологической подготовки учителя</a:t>
            </a:r>
          </a:p>
        </p:txBody>
      </p:sp>
      <p:sp>
        <p:nvSpPr>
          <p:cNvPr id="8" name="Овал 7"/>
          <p:cNvSpPr/>
          <p:nvPr/>
        </p:nvSpPr>
        <p:spPr>
          <a:xfrm>
            <a:off x="3429000" y="2514600"/>
            <a:ext cx="2286000" cy="2286000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28679" name="Рисунок 8" descr="teach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0" y="2971800"/>
            <a:ext cx="1460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3200400" y="12192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общая психологическая культура общения</a:t>
            </a:r>
            <a:endParaRPr lang="ru-RU" dirty="0">
              <a:solidFill>
                <a:srgbClr val="00589A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600" y="22860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организация работы в группах, парах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2400" y="36576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организация урока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в </a:t>
            </a:r>
            <a:r>
              <a:rPr lang="ru-RU" b="1" dirty="0" err="1">
                <a:solidFill>
                  <a:srgbClr val="00589A"/>
                </a:solidFill>
              </a:rPr>
              <a:t>деятельностной</a:t>
            </a:r>
            <a:r>
              <a:rPr lang="ru-RU" b="1" dirty="0">
                <a:solidFill>
                  <a:srgbClr val="00589A"/>
                </a:solidFill>
              </a:rPr>
              <a:t> парадигме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52600" y="51054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типология детских проблем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48400" y="21336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особенности работы с различными категориями детей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48400" y="35052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589A"/>
                </a:solidFill>
              </a:rPr>
              <a:t>психология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589A"/>
                </a:solidFill>
              </a:rPr>
              <a:t>и физиология детей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76800" y="5105400"/>
            <a:ext cx="2667000" cy="1066800"/>
          </a:xfrm>
          <a:prstGeom prst="roundRect">
            <a:avLst/>
          </a:prstGeom>
          <a:ln>
            <a:solidFill>
              <a:srgbClr val="0083E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589A"/>
                </a:solidFill>
              </a:rPr>
              <a:t>совместная деятельность с другими участниками образовательного процесса</a:t>
            </a:r>
          </a:p>
        </p:txBody>
      </p:sp>
      <p:sp>
        <p:nvSpPr>
          <p:cNvPr id="51" name="Стрелка влево 50"/>
          <p:cNvSpPr/>
          <p:nvPr/>
        </p:nvSpPr>
        <p:spPr>
          <a:xfrm rot="1072074">
            <a:off x="2882900" y="2822575"/>
            <a:ext cx="809625" cy="103188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4" name="Стрелка влево 23"/>
          <p:cNvSpPr/>
          <p:nvPr/>
        </p:nvSpPr>
        <p:spPr>
          <a:xfrm rot="5400000">
            <a:off x="4440237" y="2309813"/>
            <a:ext cx="307975" cy="107950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лево 25"/>
          <p:cNvSpPr/>
          <p:nvPr/>
        </p:nvSpPr>
        <p:spPr>
          <a:xfrm rot="20105354">
            <a:off x="2865438" y="4113213"/>
            <a:ext cx="696912" cy="101600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7" name="Стрелка влево 26"/>
          <p:cNvSpPr/>
          <p:nvPr/>
        </p:nvSpPr>
        <p:spPr>
          <a:xfrm rot="19017464">
            <a:off x="3155950" y="4757738"/>
            <a:ext cx="827088" cy="109537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0" name="Стрелка влево 29"/>
          <p:cNvSpPr/>
          <p:nvPr/>
        </p:nvSpPr>
        <p:spPr>
          <a:xfrm rot="9515540">
            <a:off x="5476875" y="2811463"/>
            <a:ext cx="809625" cy="103187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1" name="Стрелка влево 30"/>
          <p:cNvSpPr/>
          <p:nvPr/>
        </p:nvSpPr>
        <p:spPr>
          <a:xfrm rot="11962214">
            <a:off x="5641975" y="3943350"/>
            <a:ext cx="622300" cy="125413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2" name="Стрелка влево 31"/>
          <p:cNvSpPr/>
          <p:nvPr/>
        </p:nvSpPr>
        <p:spPr>
          <a:xfrm rot="13430589">
            <a:off x="5180013" y="4767263"/>
            <a:ext cx="828675" cy="109537"/>
          </a:xfrm>
          <a:prstGeom prst="leftArrow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РОЛЬ ПСИХОЛОГА  В  УСЛОВИЯХ  ВВЕДЕНИЯ  НОВЫХ  ОБРАЗОВАТЕЛЬНЫХ  СТАНДАРТОВ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378325"/>
          </a:xfrm>
        </p:spPr>
        <p:txBody>
          <a:bodyPr/>
          <a:lstStyle/>
          <a:p>
            <a:pPr marL="411163">
              <a:buFont typeface="Wingdings" pitchFamily="2" charset="2"/>
              <a:buChar char=""/>
            </a:pPr>
            <a:r>
              <a:rPr lang="ru-RU" altLang="ru-RU" b="1" i="1" smtClean="0"/>
              <a:t>В школе появляется психологический мониторинг УУД – это абсолютно новая задача, для её решения пока </a:t>
            </a:r>
            <a:r>
              <a:rPr lang="ru-RU" altLang="ru-RU" b="1" i="1" smtClean="0">
                <a:solidFill>
                  <a:srgbClr val="C00000"/>
                </a:solidFill>
              </a:rPr>
              <a:t>НЕ СУЩЕСТВУЕТ </a:t>
            </a:r>
            <a:r>
              <a:rPr lang="ru-RU" altLang="ru-RU" b="1" i="1" smtClean="0"/>
              <a:t>готового инструментария.</a:t>
            </a:r>
            <a:r>
              <a:rPr lang="ru-RU" altLang="ru-RU" smtClean="0"/>
              <a:t> </a:t>
            </a:r>
          </a:p>
          <a:p>
            <a:pPr marL="411163">
              <a:buFont typeface="Wingdings" pitchFamily="2" charset="2"/>
              <a:buNone/>
            </a:pPr>
            <a:endParaRPr lang="ru-RU" altLang="ru-RU" smtClean="0"/>
          </a:p>
          <a:p>
            <a:pPr marL="411163">
              <a:buFont typeface="Wingdings" pitchFamily="2" charset="2"/>
              <a:buChar char=""/>
            </a:pPr>
            <a:r>
              <a:rPr lang="ru-RU" altLang="ru-RU" b="1" i="1" smtClean="0"/>
              <a:t>Как и всем учителям, педагогу-психологу необходимо разрабатывать </a:t>
            </a:r>
            <a:r>
              <a:rPr lang="ru-RU" altLang="ru-RU" b="1" i="1" smtClean="0">
                <a:solidFill>
                  <a:srgbClr val="C00000"/>
                </a:solidFill>
              </a:rPr>
              <a:t>СВОЮ</a:t>
            </a:r>
            <a:r>
              <a:rPr lang="ru-RU" altLang="ru-RU" b="1" i="1" smtClean="0"/>
              <a:t> программу сопровождения всего учебного процесса по новым стандартам.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ru-RU" altLang="ru-RU" sz="2800" b="1" smtClean="0">
                <a:solidFill>
                  <a:srgbClr val="002060"/>
                </a:solidFill>
              </a:rPr>
              <a:t>В условиях внедрения ФГОС в деятельности психологов ОУ появляются следующие проблемы: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/>
          <a:lstStyle/>
          <a:p>
            <a:pPr marL="952500" lvl="1" indent="-495300">
              <a:lnSpc>
                <a:spcPct val="80000"/>
              </a:lnSpc>
            </a:pPr>
            <a:r>
              <a:rPr lang="ru-RU" altLang="ru-RU" sz="2200" b="1" smtClean="0"/>
              <a:t>Недостаточная просвещенность педагогов-психологов образовательных учреждений в вопросах </a:t>
            </a:r>
            <a:r>
              <a:rPr lang="ru-RU" altLang="ru-RU" sz="2200" b="1" smtClean="0">
                <a:solidFill>
                  <a:schemeClr val="hlink"/>
                </a:solidFill>
              </a:rPr>
              <a:t>обновления содержания</a:t>
            </a:r>
            <a:r>
              <a:rPr lang="ru-RU" altLang="ru-RU" sz="2200" b="1" smtClean="0"/>
              <a:t> и организации психологического сопровождения развития детей школьного возраста в соответствии с требованиями ФГОС.</a:t>
            </a:r>
          </a:p>
          <a:p>
            <a:pPr marL="952500" lvl="1" indent="-495300">
              <a:lnSpc>
                <a:spcPct val="80000"/>
              </a:lnSpc>
            </a:pPr>
            <a:r>
              <a:rPr lang="ru-RU" altLang="ru-RU" sz="2200" b="1" smtClean="0"/>
              <a:t>Отсутствие </a:t>
            </a:r>
            <a:r>
              <a:rPr lang="ru-RU" altLang="ru-RU" sz="2200" b="1" smtClean="0">
                <a:solidFill>
                  <a:schemeClr val="hlink"/>
                </a:solidFill>
              </a:rPr>
              <a:t>системного подхода</a:t>
            </a:r>
            <a:r>
              <a:rPr lang="ru-RU" altLang="ru-RU" sz="2200" b="1" smtClean="0"/>
              <a:t> к мониторингу психического и личностного  развития обучающихся начальной школы.</a:t>
            </a:r>
          </a:p>
          <a:p>
            <a:pPr marL="952500" lvl="1" indent="-495300">
              <a:lnSpc>
                <a:spcPct val="80000"/>
              </a:lnSpc>
            </a:pPr>
            <a:r>
              <a:rPr lang="ru-RU" altLang="ru-RU" sz="2200" b="1" smtClean="0"/>
              <a:t>Отсутствие </a:t>
            </a:r>
            <a:r>
              <a:rPr lang="ru-RU" altLang="ru-RU" sz="2200" b="1" smtClean="0">
                <a:solidFill>
                  <a:schemeClr val="hlink"/>
                </a:solidFill>
              </a:rPr>
              <a:t>единого банка (комплекта)</a:t>
            </a:r>
            <a:r>
              <a:rPr lang="ru-RU" altLang="ru-RU" sz="2200" b="1" smtClean="0"/>
              <a:t> психодиагностического инструментария для определения уровня сформированности УУД у детей школьного возраста.</a:t>
            </a:r>
          </a:p>
          <a:p>
            <a:pPr marL="952500" lvl="1" indent="-495300">
              <a:lnSpc>
                <a:spcPct val="80000"/>
              </a:lnSpc>
            </a:pPr>
            <a:r>
              <a:rPr lang="ru-RU" altLang="ru-RU" sz="2200" b="1" smtClean="0"/>
              <a:t>Отсутствие системы работы по психологическому сопровождению </a:t>
            </a:r>
            <a:r>
              <a:rPr lang="ru-RU" altLang="ru-RU" sz="2200" b="1" smtClean="0">
                <a:solidFill>
                  <a:schemeClr val="hlink"/>
                </a:solidFill>
              </a:rPr>
              <a:t>внеурочной деятельности.</a:t>
            </a:r>
            <a:endParaRPr lang="ru-RU" altLang="ru-RU" sz="2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altLang="ru-RU" sz="3800" b="1" smtClean="0">
                <a:solidFill>
                  <a:srgbClr val="002060"/>
                </a:solidFill>
              </a:rPr>
              <a:t>Задачи деятельности психологов образования: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305800" cy="4835525"/>
          </a:xfrm>
        </p:spPr>
        <p:txBody>
          <a:bodyPr/>
          <a:lstStyle/>
          <a:p>
            <a:endParaRPr lang="ru-RU" altLang="ru-RU" sz="2400" smtClean="0"/>
          </a:p>
          <a:p>
            <a:r>
              <a:rPr lang="ru-RU" altLang="ru-RU" sz="2400" b="1" smtClean="0"/>
              <a:t>- измерение результатов обучения, </a:t>
            </a:r>
          </a:p>
          <a:p>
            <a:r>
              <a:rPr lang="ru-RU" altLang="ru-RU" sz="2400" b="1" smtClean="0"/>
              <a:t>- </a:t>
            </a:r>
            <a:r>
              <a:rPr lang="ru-RU" altLang="ru-RU" sz="2400" b="1" smtClean="0">
                <a:solidFill>
                  <a:srgbClr val="000066"/>
                </a:solidFill>
              </a:rPr>
              <a:t>определение уровня формирования компетенций учащихся;</a:t>
            </a:r>
            <a:r>
              <a:rPr lang="ru-RU" altLang="ru-RU" sz="2400" b="1" smtClean="0">
                <a:solidFill>
                  <a:srgbClr val="666633"/>
                </a:solidFill>
              </a:rPr>
              <a:t> </a:t>
            </a:r>
          </a:p>
          <a:p>
            <a:r>
              <a:rPr lang="ru-RU" altLang="ru-RU" sz="2400" b="1" smtClean="0"/>
              <a:t>-  учет особенностей развития каждого ребенка в процессе обучения, соответствие этого процесса его индивидуальным возможностям; </a:t>
            </a:r>
          </a:p>
          <a:p>
            <a:r>
              <a:rPr lang="ru-RU" altLang="ru-RU" sz="2400" b="1" smtClean="0">
                <a:solidFill>
                  <a:srgbClr val="000066"/>
                </a:solidFill>
              </a:rPr>
              <a:t>- взаимодействие с участниками образовательного процесса для выстраивания  индивидуальных образовательных траектории детей и развивающей траектории образовательного учреждения.</a:t>
            </a:r>
            <a:r>
              <a:rPr lang="ru-RU" altLang="ru-RU" sz="2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chemeClr val="tx1"/>
                </a:solidFill>
              </a:rPr>
              <a:t>ЗАДАЧИ, ТРЕБУЮЩИЕ ПЕРВООЧЕРЕДНОГО РЕШЕНИЯ: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38943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составление пакета методических материалов по психологическому сопровождению младших школьников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создание пакета материалов по работе с педагогами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создание методических материалов по работе с родителями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выявление уровня психологической готовности учителей начальных классов к переходу на ФГОС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оценка уровня сформированности психологической компетентности учителя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изучение психологических особенностей индивидуального стиля деятельности учителя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altLang="ru-RU" sz="1800" b="1" smtClean="0">
                <a:solidFill>
                  <a:srgbClr val="002060"/>
                </a:solidFill>
              </a:rPr>
              <a:t>оценка количества и качества применяемых на уроках интерактивных форм и методов обучения.</a:t>
            </a:r>
            <a:endParaRPr lang="ru-RU" altLang="ru-RU" sz="1800" smtClean="0">
              <a:solidFill>
                <a:srgbClr val="002060"/>
              </a:solidFill>
            </a:endParaRPr>
          </a:p>
        </p:txBody>
      </p:sp>
      <p:pic>
        <p:nvPicPr>
          <p:cNvPr id="32772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5238750"/>
            <a:ext cx="41624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" y="2286000"/>
            <a:ext cx="1975520" cy="2079104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536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039" r="6590"/>
          <a:stretch>
            <a:fillRect/>
          </a:stretch>
        </p:blipFill>
        <p:spPr>
          <a:xfrm>
            <a:off x="152400" y="2590800"/>
            <a:ext cx="1827213" cy="1631950"/>
          </a:xfrm>
        </p:spPr>
      </p:pic>
      <p:sp>
        <p:nvSpPr>
          <p:cNvPr id="8" name="Прямоугольник 7"/>
          <p:cNvSpPr/>
          <p:nvPr/>
        </p:nvSpPr>
        <p:spPr>
          <a:xfrm>
            <a:off x="3276600" y="1052513"/>
            <a:ext cx="5867400" cy="700087"/>
          </a:xfrm>
          <a:prstGeom prst="rect">
            <a:avLst/>
          </a:prstGeom>
          <a:solidFill>
            <a:srgbClr val="FFEFD1"/>
          </a:solidFill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Обновление образовательных стандартов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8038" y="4221163"/>
            <a:ext cx="5795962" cy="720725"/>
          </a:xfrm>
          <a:prstGeom prst="rect">
            <a:avLst/>
          </a:prstGeom>
          <a:solidFill>
            <a:srgbClr val="FFEFD1"/>
          </a:solidFill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Разработка и внедрение системы поддержки талантливых детей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8038" y="3573463"/>
            <a:ext cx="5795962" cy="533400"/>
          </a:xfrm>
          <a:prstGeom prst="rect">
            <a:avLst/>
          </a:prstGeom>
          <a:solidFill>
            <a:srgbClr val="FFEFD1"/>
          </a:solidFill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Развитие учительского потенциала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8038" y="1981200"/>
            <a:ext cx="5795962" cy="727075"/>
          </a:xfrm>
          <a:prstGeom prst="rect">
            <a:avLst/>
          </a:prstGeom>
          <a:solidFill>
            <a:srgbClr val="FFEFD1"/>
          </a:solidFill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Создание современной школьной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 инфраструктуры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48038" y="5157788"/>
            <a:ext cx="5795962" cy="719137"/>
          </a:xfrm>
          <a:prstGeom prst="rect">
            <a:avLst/>
          </a:prstGeom>
          <a:solidFill>
            <a:srgbClr val="FFEFD1"/>
          </a:solidFill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Сохранение и укрепление здоровья школьников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969963" y="3717925"/>
            <a:ext cx="4038600" cy="317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87675" y="1484313"/>
            <a:ext cx="304800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87675" y="2349500"/>
            <a:ext cx="304800" cy="15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87675" y="3860800"/>
            <a:ext cx="304800" cy="15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87675" y="4581525"/>
            <a:ext cx="304800" cy="15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87675" y="5445125"/>
            <a:ext cx="304800" cy="15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4075" y="3357563"/>
            <a:ext cx="144463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268538" y="1341438"/>
            <a:ext cx="719137" cy="44958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>
              <a:buFont typeface="Wingdings" pitchFamily="2" charset="2"/>
              <a:buNone/>
              <a:defRPr/>
            </a:pPr>
            <a:endParaRPr lang="ru-RU" sz="2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5379" name="TextBox 25"/>
          <p:cNvSpPr txBox="1">
            <a:spLocks noChangeArrowheads="1"/>
          </p:cNvSpPr>
          <p:nvPr/>
        </p:nvSpPr>
        <p:spPr bwMode="auto">
          <a:xfrm rot="-5400000">
            <a:off x="404813" y="3276600"/>
            <a:ext cx="4495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</a:rPr>
              <a:t>Ключевые </a:t>
            </a:r>
            <a:r>
              <a:rPr lang="en-US" altLang="ru-RU" sz="2200" b="1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</a:rPr>
              <a:t>направления </a:t>
            </a:r>
            <a:r>
              <a:rPr lang="en-US" altLang="ru-RU" sz="2200" b="1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</a:rPr>
              <a:t>развития общего </a:t>
            </a:r>
            <a:r>
              <a:rPr lang="en-US" altLang="ru-RU" sz="2200" b="1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altLang="ru-RU" sz="2200" b="1">
                <a:solidFill>
                  <a:srgbClr val="002060"/>
                </a:solidFill>
                <a:latin typeface="Times New Roman" pitchFamily="18" charset="0"/>
              </a:rPr>
              <a:t>образования</a:t>
            </a:r>
            <a:endParaRPr lang="ru-RU" altLang="ru-RU" sz="2200" b="1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0"/>
            <a:ext cx="86868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algn="ctr">
              <a:buFont typeface="Wingdings" pitchFamily="2" charset="2"/>
              <a:buNone/>
              <a:defRPr/>
            </a:pPr>
            <a:r>
              <a:rPr lang="ru-RU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Ключевые направления развития </a:t>
            </a:r>
            <a:endParaRPr lang="en-US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marL="609600" indent="-609600" algn="ctr">
              <a:buFont typeface="Wingdings" pitchFamily="2" charset="2"/>
              <a:buNone/>
              <a:defRPr/>
            </a:pPr>
            <a:r>
              <a:rPr lang="ru-RU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общего образования 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987675" y="3141663"/>
            <a:ext cx="304800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3348038" y="2852738"/>
            <a:ext cx="5795962" cy="647700"/>
          </a:xfrm>
          <a:prstGeom prst="rect">
            <a:avLst/>
          </a:prstGeom>
          <a:solidFill>
            <a:srgbClr val="FFEFD1"/>
          </a:solidFill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Развитие самостоятельности школ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Алгоритм начала профессиональной деятельности педагога-психолога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545138"/>
          </a:xfrm>
        </p:spPr>
        <p:txBody>
          <a:bodyPr/>
          <a:lstStyle/>
          <a:p>
            <a:r>
              <a:rPr lang="ru-RU" smtClean="0"/>
              <a:t>Определить ожидания образовательного учреждения в отношении психолога (анкетирование и интервьюирование участников образовательного процесса): составить список реалистичных ожиданий.</a:t>
            </a:r>
          </a:p>
          <a:p>
            <a:r>
              <a:rPr lang="ru-RU" smtClean="0"/>
              <a:t>Определить свои профессиональные возможности  – какими технологиями, методиками и приемами (диагностическими, развивающими, коррекционными) вы владеете лучше всего.</a:t>
            </a:r>
          </a:p>
          <a:p>
            <a:r>
              <a:rPr lang="ru-RU" smtClean="0"/>
              <a:t>Определить для себя (совместно с администрацией) круг локальных и доступных к выполнению задач (находящихся на пересечении двух предыдущих списков)</a:t>
            </a:r>
          </a:p>
          <a:p>
            <a:endParaRPr lang="ru-RU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Алгоритм начала профессиональной деятельности педагога-психолога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/>
          <a:lstStyle/>
          <a:p>
            <a:r>
              <a:rPr lang="ru-RU" sz="2400" smtClean="0"/>
              <a:t>Изучить нормативно-правовую документацию, регламентирующую профессиональную деятельность педагога-психолога. </a:t>
            </a:r>
          </a:p>
          <a:p>
            <a:r>
              <a:rPr lang="ru-RU" sz="2400" smtClean="0"/>
              <a:t>Изучить программу развития образовательного учреждения и перспективный годовой план работы учреждения (можно познакомиться с планами работы за предыдущие 2 года)</a:t>
            </a:r>
          </a:p>
          <a:p>
            <a:r>
              <a:rPr lang="ru-RU" sz="2400" smtClean="0"/>
              <a:t>Определить цель своей профессиональной деятельности на ближайшие 2- 4 года (согласующуюся с целью работы образовательного учреждения) и круг первоочередных задач по реализации этой цели на год.</a:t>
            </a:r>
          </a:p>
          <a:p>
            <a:r>
              <a:rPr lang="ru-RU" sz="2400" smtClean="0"/>
              <a:t>Составить и согласовать с администрацией свою должностную инструкцию и годовой план работы.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Алгоритм начала профессиональной деятельности педагога-психолога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89600"/>
          </a:xfrm>
        </p:spPr>
        <p:txBody>
          <a:bodyPr/>
          <a:lstStyle/>
          <a:p>
            <a:r>
              <a:rPr lang="ru-RU" sz="2400" smtClean="0"/>
              <a:t>Провести «рекламную кампанию» о своих профессиональных возможностях среди участников образовательного процесса (как учащихся, так и педагогов, и родителей).</a:t>
            </a:r>
          </a:p>
          <a:p>
            <a:r>
              <a:rPr lang="ru-RU" sz="2400" smtClean="0"/>
              <a:t>Определить для себя с какой возрастной категорией детей на первых порах вам комфортнее всего работать. </a:t>
            </a:r>
          </a:p>
          <a:p>
            <a:r>
              <a:rPr lang="ru-RU" sz="2400" smtClean="0"/>
              <a:t>Начать работу лучше всего с индивидуальной диагностики и индивидуальной развивающей работы с «беспроблемными» детьми (именно с таким ребенком вы поймете, как и что можно определить, развить или скорректировать  с помощью той или иной методики). </a:t>
            </a:r>
          </a:p>
          <a:p>
            <a:r>
              <a:rPr lang="ru-RU" sz="2400" smtClean="0"/>
              <a:t>К групповой работе стоит переходить лишь после приобретения определенного навыка индивидуальной и развивающей и коррекционной работы, постепенно увеличивая количество детей в группе.</a:t>
            </a:r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Алгоритм начала профессиональной деятельности педагога-психолога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73700"/>
          </a:xfrm>
        </p:spPr>
        <p:txBody>
          <a:bodyPr/>
          <a:lstStyle/>
          <a:p>
            <a:r>
              <a:rPr lang="ru-RU" smtClean="0"/>
              <a:t>Взять за правило методично вести внутренние записи, опираясь на которые вы сможете заполнять необходимую документацию. Записывайте не только, что и как вы делали, но и те мысли, которые у вас возникают по этому поводу. </a:t>
            </a:r>
          </a:p>
          <a:p>
            <a:r>
              <a:rPr lang="ru-RU" smtClean="0"/>
              <a:t>Взаимодействовать со специалистами-смежниками (посещать занятия логопеда, педагогов, других специалистов, обсуждать с ними детей, о которых вы уже имеете достаточное представление) </a:t>
            </a:r>
          </a:p>
          <a:p>
            <a:r>
              <a:rPr lang="ru-RU" smtClean="0"/>
              <a:t>Найдите место для стажировки или психолога-наставника.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chemeClr val="tx1"/>
                </a:solidFill>
              </a:rPr>
              <a:t>Типичные трудности и ошибки</a:t>
            </a:r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981075"/>
            <a:ext cx="8640762" cy="56880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Критерии эффективности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ru-RU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/>
              <a:t>Критерии   </a:t>
            </a:r>
            <a:r>
              <a:rPr lang="ru-RU" b="1" dirty="0"/>
              <a:t>эффективности деятельности - </a:t>
            </a:r>
            <a:r>
              <a:rPr lang="ru-RU" dirty="0"/>
              <a:t> оптимальное соотношение затраченных ресурсов и полученных результатов. Необходимо определить: какими ресурсами располагаем, какого результата  и в какие сроки стремимся достичь.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ru-RU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ru-RU" b="1" dirty="0" smtClean="0"/>
              <a:t>Результативность</a:t>
            </a:r>
            <a:r>
              <a:rPr lang="ru-RU" b="1" dirty="0"/>
              <a:t>:</a:t>
            </a:r>
            <a:r>
              <a:rPr lang="ru-RU" dirty="0"/>
              <a:t> соотношение достигнутых результатов (уровня </a:t>
            </a:r>
            <a:r>
              <a:rPr lang="ru-RU" dirty="0" err="1"/>
              <a:t>решенности</a:t>
            </a:r>
            <a:r>
              <a:rPr lang="ru-RU" dirty="0"/>
              <a:t> поставленных задач) к задействованным ресурсам.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Критерии эффективности деятельности</a:t>
            </a: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908050"/>
            <a:ext cx="8856663" cy="5761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Критерии эффективности деятельности</a:t>
            </a: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b="1" i="1" smtClean="0"/>
              <a:t>Количественная оценка</a:t>
            </a:r>
            <a:r>
              <a:rPr lang="ru-RU" i="1" smtClean="0"/>
              <a:t>: </a:t>
            </a:r>
            <a:r>
              <a:rPr lang="ru-RU" smtClean="0"/>
              <a:t>соотнесенность запланированных и реализованных мероприятий (планирование мероприятий должно идти в точном соответствии с задачами, стоящими перед психологом образовательного учреждения, работать на их решение. Любое запланированное мероприятие должно быть обосновано решением конкретной задачи, ради которой оно и проводиться, учитывать отдаленные последствия тех или иных 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11188" y="1000125"/>
            <a:ext cx="79930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6863" algn="just">
              <a:buFont typeface="Wingdings 2" pitchFamily="18" charset="2"/>
              <a:buNone/>
              <a:defRPr/>
            </a:pPr>
            <a:r>
              <a:rPr lang="ru-RU" sz="2800" b="1" dirty="0">
                <a:latin typeface="+mj-lt"/>
              </a:rPr>
              <a:t>В основе ФГОС лежит </a:t>
            </a:r>
            <a:r>
              <a:rPr lang="ru-RU" sz="2800" b="1" dirty="0" err="1">
                <a:solidFill>
                  <a:srgbClr val="C00000"/>
                </a:solidFill>
                <a:latin typeface="+mj-lt"/>
              </a:rPr>
              <a:t>системно-деятельностный</a:t>
            </a:r>
            <a:r>
              <a:rPr lang="ru-RU" sz="2800" b="1" dirty="0">
                <a:solidFill>
                  <a:srgbClr val="C00000"/>
                </a:solidFill>
                <a:latin typeface="+mj-lt"/>
              </a:rPr>
              <a:t> подход</a:t>
            </a:r>
            <a:r>
              <a:rPr lang="ru-RU" sz="2800" b="1" dirty="0">
                <a:latin typeface="+mj-lt"/>
              </a:rPr>
              <a:t>, который основывается на теоретических положениях концепции Л.С. </a:t>
            </a:r>
            <a:r>
              <a:rPr lang="ru-RU" sz="2800" b="1" dirty="0" err="1">
                <a:latin typeface="+mj-lt"/>
              </a:rPr>
              <a:t>Выготского</a:t>
            </a:r>
            <a:r>
              <a:rPr lang="ru-RU" sz="2800" b="1" dirty="0">
                <a:latin typeface="+mj-lt"/>
              </a:rPr>
              <a:t>, А.Н. Леонтьева, Д.Б. </a:t>
            </a:r>
            <a:r>
              <a:rPr lang="ru-RU" sz="2800" b="1" dirty="0" err="1">
                <a:latin typeface="+mj-lt"/>
              </a:rPr>
              <a:t>Эльконина</a:t>
            </a:r>
            <a:r>
              <a:rPr lang="ru-RU" sz="2800" b="1" dirty="0">
                <a:latin typeface="+mj-lt"/>
              </a:rPr>
              <a:t>, П.Я. Гальперина, раскрывающих основные психологические закономерности процесса развивающего образования и структуру учебной деятельности учащихся с учетом общих закономерностей возрастного развития детей и подростков.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авая фигурная скобка 36"/>
          <p:cNvSpPr/>
          <p:nvPr/>
        </p:nvSpPr>
        <p:spPr>
          <a:xfrm rot="5400000">
            <a:off x="5536407" y="1678781"/>
            <a:ext cx="571500" cy="47863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3" y="1214438"/>
            <a:ext cx="235743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</a:rPr>
              <a:t>Ценность современного образования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0431" y="4214813"/>
            <a:ext cx="521497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</a:rPr>
              <a:t>на основе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системно-деятельностного</a:t>
            </a:r>
            <a:r>
              <a:rPr lang="ru-RU" sz="2400" dirty="0">
                <a:solidFill>
                  <a:prstClr val="black"/>
                </a:solidFill>
              </a:rPr>
              <a:t> подхода, </a:t>
            </a:r>
            <a:r>
              <a:rPr lang="ru-RU" sz="2400" dirty="0" err="1">
                <a:solidFill>
                  <a:prstClr val="black"/>
                </a:solidFill>
              </a:rPr>
              <a:t>субъект-субъектных</a:t>
            </a:r>
            <a:r>
              <a:rPr lang="ru-RU" sz="2400" dirty="0">
                <a:solidFill>
                  <a:prstClr val="black"/>
                </a:solidFill>
              </a:rPr>
              <a:t> отношений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 в процессе духовно-нравственного развития и воспитания</a:t>
            </a: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142875" y="2328863"/>
            <a:ext cx="2571750" cy="1528762"/>
            <a:chOff x="103690" y="2553760"/>
            <a:chExt cx="1957709" cy="1242475"/>
          </a:xfrm>
          <a:solidFill>
            <a:schemeClr val="tx2">
              <a:lumMod val="75000"/>
            </a:schemeClr>
          </a:solidFill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03690" y="2553760"/>
              <a:ext cx="1896545" cy="1242475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165322" y="2614400"/>
              <a:ext cx="1896077" cy="112119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30480" rIns="60960" bIns="3048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2">
                      <a:lumMod val="75000"/>
                    </a:schemeClr>
                  </a:solidFill>
                </a:rPr>
                <a:t>Человек, как целостная  развивающаяся</a:t>
              </a:r>
              <a:br>
                <a:rPr lang="ru-RU" sz="2000" b="1" dirty="0">
                  <a:solidFill>
                    <a:schemeClr val="bg2">
                      <a:lumMod val="75000"/>
                    </a:schemeClr>
                  </a:solidFill>
                </a:rPr>
              </a:br>
              <a:r>
                <a:rPr lang="ru-RU" sz="2000" b="1" dirty="0">
                  <a:solidFill>
                    <a:schemeClr val="bg2">
                      <a:lumMod val="75000"/>
                    </a:schemeClr>
                  </a:solidFill>
                </a:rPr>
                <a:t>система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0"/>
            <a:ext cx="9144000" cy="83026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</a:rPr>
              <a:t>Основная отличительная особенность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ФГОС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00500" y="1304925"/>
            <a:ext cx="314325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</a:rPr>
              <a:t>Направленность</a:t>
            </a:r>
          </a:p>
        </p:txBody>
      </p:sp>
      <p:sp>
        <p:nvSpPr>
          <p:cNvPr id="40" name="Овал 39"/>
          <p:cNvSpPr/>
          <p:nvPr/>
        </p:nvSpPr>
        <p:spPr>
          <a:xfrm>
            <a:off x="6215042" y="2060848"/>
            <a:ext cx="2928958" cy="178595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chemeClr val="bg2">
                    <a:lumMod val="90000"/>
                  </a:schemeClr>
                </a:solidFill>
              </a:rPr>
              <a:t>К развитию творческих способностей</a:t>
            </a:r>
            <a:br>
              <a:rPr lang="ru-RU" sz="2000" b="1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90000"/>
                  </a:schemeClr>
                </a:solidFill>
              </a:rPr>
              <a:t>каждого ученика</a:t>
            </a:r>
          </a:p>
        </p:txBody>
      </p:sp>
      <p:sp>
        <p:nvSpPr>
          <p:cNvPr id="41" name="Выгнутая вверх стрелка 40"/>
          <p:cNvSpPr/>
          <p:nvPr/>
        </p:nvSpPr>
        <p:spPr>
          <a:xfrm>
            <a:off x="4857750" y="2000250"/>
            <a:ext cx="1571625" cy="5000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2786050" y="2071683"/>
            <a:ext cx="3010086" cy="1785950"/>
          </a:xfrm>
          <a:prstGeom prst="ellipse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От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простой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ретрансляции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знаний</a:t>
            </a:r>
          </a:p>
        </p:txBody>
      </p:sp>
      <p:pic>
        <p:nvPicPr>
          <p:cNvPr id="17429" name="Picture 11" descr="Мальчикбезф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2566">
            <a:off x="1239838" y="3917950"/>
            <a:ext cx="1747837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76263" y="50720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95288" y="981075"/>
            <a:ext cx="3889375" cy="684213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ЛИЧНОСТНЫЕ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435600" y="981075"/>
            <a:ext cx="2698750" cy="68421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ПРЕДМЕТНЫЕ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5288" y="1844675"/>
            <a:ext cx="4105275" cy="1296988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0000"/>
                </a:solidFill>
                <a:latin typeface="+mj-lt"/>
              </a:rPr>
              <a:t>Самоопределение: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внутренняя позиция школьника;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>
                <a:solidFill>
                  <a:srgbClr val="000000"/>
                </a:solidFill>
                <a:latin typeface="+mj-lt"/>
              </a:rPr>
              <a:t>самоиндификация</a:t>
            </a:r>
            <a:r>
              <a:rPr lang="ru-RU" b="1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95288" y="3284538"/>
            <a:ext cx="4248150" cy="1093787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err="1">
                <a:solidFill>
                  <a:srgbClr val="000000"/>
                </a:solidFill>
                <a:latin typeface="+mj-lt"/>
              </a:rPr>
              <a:t>Смыслообразование</a:t>
            </a:r>
            <a:r>
              <a:rPr lang="ru-RU" b="1" u="sng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мотивация (учебная, социальная);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границы собственного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4581525"/>
            <a:ext cx="4608512" cy="2016125"/>
          </a:xfrm>
          <a:prstGeom prst="roundRect">
            <a:avLst>
              <a:gd name="adj" fmla="val 16667"/>
            </a:avLst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0000"/>
                </a:solidFill>
                <a:latin typeface="+mj-lt"/>
              </a:rPr>
              <a:t>Морально-этическая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000000"/>
                </a:solidFill>
                <a:latin typeface="+mj-lt"/>
              </a:rPr>
              <a:t>ориентация: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ориентация на выполнение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моральных норм;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способность к решению моральных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проблем на основе </a:t>
            </a:r>
            <a:r>
              <a:rPr lang="ru-RU" b="1" dirty="0" err="1">
                <a:solidFill>
                  <a:srgbClr val="000000"/>
                </a:solidFill>
                <a:latin typeface="+mj-lt"/>
              </a:rPr>
              <a:t>децентрации</a:t>
            </a:r>
            <a:r>
              <a:rPr lang="ru-RU" b="1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00"/>
                </a:solidFill>
                <a:latin typeface="+mj-lt"/>
              </a:rPr>
              <a:t>оценка своих поступков</a:t>
            </a:r>
            <a:r>
              <a:rPr lang="ru-RU" b="1" dirty="0">
                <a:solidFill>
                  <a:srgbClr val="969696"/>
                </a:solidFill>
                <a:latin typeface="+mj-lt"/>
              </a:rPr>
              <a:t> 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5508625" y="1844675"/>
            <a:ext cx="2879725" cy="720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Основы системы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научных знаний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5364163" y="2636838"/>
            <a:ext cx="3384550" cy="18002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Опыт «предметной» 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деятельности 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по получению,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преобразованию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и применению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нового знания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42" name="AutoShape 35"/>
          <p:cNvSpPr>
            <a:spLocks noChangeArrowheads="1"/>
          </p:cNvSpPr>
          <p:nvPr/>
        </p:nvSpPr>
        <p:spPr bwMode="auto">
          <a:xfrm>
            <a:off x="6588125" y="4437063"/>
            <a:ext cx="1022350" cy="431800"/>
          </a:xfrm>
          <a:prstGeom prst="downArrow">
            <a:avLst>
              <a:gd name="adj1" fmla="val 50000"/>
              <a:gd name="adj2" fmla="val 5198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80" name="AutoShape 36"/>
          <p:cNvSpPr>
            <a:spLocks noChangeArrowheads="1"/>
          </p:cNvSpPr>
          <p:nvPr/>
        </p:nvSpPr>
        <p:spPr bwMode="auto">
          <a:xfrm>
            <a:off x="5435600" y="4868863"/>
            <a:ext cx="3384550" cy="15843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Предметные </a:t>
            </a:r>
            <a:br>
              <a:rPr lang="ru-RU" b="1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действия с учебным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материалом</a:t>
            </a:r>
            <a:r>
              <a:rPr lang="ru-RU" b="1" dirty="0">
                <a:solidFill>
                  <a:srgbClr val="969696"/>
                </a:solidFill>
                <a:latin typeface="Calibri" pitchFamily="34" charset="0"/>
              </a:rPr>
              <a:t>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444" name="Прямоугольник 39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002060"/>
                </a:solidFill>
                <a:latin typeface="Constantia" pitchFamily="18" charset="0"/>
              </a:rPr>
              <a:t>Планируемые результаты:</a:t>
            </a:r>
          </a:p>
          <a:p>
            <a:pPr algn="ctr"/>
            <a:r>
              <a:rPr lang="ru-RU" altLang="ru-RU" sz="2800" b="1">
                <a:solidFill>
                  <a:srgbClr val="002060"/>
                </a:solidFill>
                <a:latin typeface="Constantia" pitchFamily="18" charset="0"/>
              </a:rPr>
              <a:t>три     основные    группы     результатов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3132138" y="188913"/>
            <a:ext cx="3168650" cy="68421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МЕТАПРЕДМЕТНЫЕ</a:t>
            </a:r>
          </a:p>
        </p:txBody>
      </p:sp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1476375" y="908050"/>
            <a:ext cx="6696075" cy="1368425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Регулятивные: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управление своей деятельностью;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контроль и коррекция;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инициативность и самостоятельность</a:t>
            </a: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2051050" y="2349500"/>
            <a:ext cx="5184775" cy="1008063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Коммуникативные: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речевая деятельность;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навыки сотрудничества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827088" y="3500438"/>
            <a:ext cx="7921625" cy="335756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Познавательные: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работа с информацией;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работа с учебными моделями;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использование </a:t>
            </a:r>
            <a:r>
              <a:rPr lang="ru-RU" sz="2400" b="1" dirty="0" err="1">
                <a:solidFill>
                  <a:srgbClr val="000000"/>
                </a:solidFill>
                <a:latin typeface="+mj-lt"/>
              </a:rPr>
              <a:t>знако-символических</a:t>
            </a:r>
            <a:endParaRPr lang="ru-RU" sz="2400" b="1" dirty="0">
              <a:solidFill>
                <a:srgbClr val="000000"/>
              </a:solidFill>
              <a:latin typeface="+mj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средств, общих схем решения;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выполнение логических операций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сравнения, анализа, обобщения,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классификации, установления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+mj-lt"/>
              </a:rPr>
              <a:t>аналогий, подведения под понятие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47713"/>
          </a:xfrm>
          <a:ln>
            <a:solidFill>
              <a:srgbClr val="00589A"/>
            </a:solidFill>
          </a:ln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chemeClr val="tx1"/>
                </a:solidFill>
              </a:rPr>
              <a:t/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/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> </a:t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/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/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chemeClr val="tx1"/>
                </a:solidFill>
              </a:rPr>
              <a:t/>
            </a:r>
            <a:br>
              <a:rPr lang="ru-RU" altLang="ru-RU" sz="2400" b="1" smtClean="0">
                <a:solidFill>
                  <a:schemeClr val="tx1"/>
                </a:solidFill>
              </a:rPr>
            </a:br>
            <a:r>
              <a:rPr lang="ru-RU" altLang="ru-RU" sz="2400" b="1" smtClean="0">
                <a:solidFill>
                  <a:srgbClr val="002060"/>
                </a:solidFill>
              </a:rPr>
              <a:t>Психолого-педагогические условия реализации основной образовательной программы основного общего образования</a:t>
            </a:r>
            <a:endParaRPr lang="ru-RU" altLang="ru-RU" sz="2400" smtClean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0825" y="1268413"/>
            <a:ext cx="8686800" cy="53292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Требованиями Стандарта к психолого-педагогическим условиям реализации основной образовательной программы основного общего образования являются (п. 25 Стандарта):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/>
              <a:t>	• </a:t>
            </a:r>
            <a:r>
              <a:rPr lang="ru-RU" sz="2000" dirty="0" smtClean="0"/>
              <a:t>обеспечение </a:t>
            </a:r>
            <a:r>
              <a:rPr lang="ru-RU" sz="2000" dirty="0" smtClean="0">
                <a:solidFill>
                  <a:srgbClr val="FF0000"/>
                </a:solidFill>
              </a:rPr>
              <a:t>преемственности</a:t>
            </a:r>
            <a:r>
              <a:rPr lang="ru-RU" sz="2000" dirty="0" smtClean="0"/>
              <a:t> содержания и форм организации образовательного процесса по отношению к начальной ступени общего образования с учётом специфики возрастного психофизического развития обучающихся, в том числе особенностей перехода из младшего школьного возраста в подростковый;</a:t>
            </a:r>
          </a:p>
          <a:p>
            <a:pPr algn="just">
              <a:buFontTx/>
              <a:buNone/>
              <a:defRPr/>
            </a:pPr>
            <a:r>
              <a:rPr lang="ru-RU" sz="2000" dirty="0" smtClean="0"/>
              <a:t>	• формирование и развитие психолого-педагогической </a:t>
            </a:r>
            <a:r>
              <a:rPr lang="ru-RU" sz="2000" dirty="0" smtClean="0">
                <a:solidFill>
                  <a:srgbClr val="FF0000"/>
                </a:solidFill>
              </a:rPr>
              <a:t>компетентности</a:t>
            </a:r>
            <a:r>
              <a:rPr lang="ru-RU" sz="2000" dirty="0" smtClean="0"/>
              <a:t> участников образовательного процесса;</a:t>
            </a:r>
          </a:p>
          <a:p>
            <a:pPr algn="just">
              <a:buFontTx/>
              <a:buNone/>
              <a:defRPr/>
            </a:pPr>
            <a:r>
              <a:rPr lang="ru-RU" sz="2000" dirty="0" smtClean="0"/>
              <a:t>	• обеспечение </a:t>
            </a:r>
            <a:r>
              <a:rPr lang="ru-RU" sz="2000" dirty="0" smtClean="0">
                <a:solidFill>
                  <a:srgbClr val="FF0000"/>
                </a:solidFill>
              </a:rPr>
              <a:t>вариативности</a:t>
            </a:r>
            <a:r>
              <a:rPr lang="ru-RU" sz="2000" dirty="0" smtClean="0"/>
              <a:t> направлений и форм, а также </a:t>
            </a:r>
            <a:r>
              <a:rPr lang="ru-RU" sz="2000" dirty="0" smtClean="0">
                <a:solidFill>
                  <a:srgbClr val="FF0000"/>
                </a:solidFill>
              </a:rPr>
              <a:t>диверсификации</a:t>
            </a:r>
            <a:r>
              <a:rPr lang="ru-RU" sz="2000" dirty="0" smtClean="0"/>
              <a:t> уровней психолого-педагогического сопровождения участников образовательного процесса.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000125" y="1643063"/>
            <a:ext cx="7786688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ru-RU" alt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Интегративным результатом реализации указанных требований должно быть </a:t>
            </a:r>
            <a:r>
              <a:rPr lang="ru-RU" alt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комфортной развивающей образовательной среды</a:t>
            </a:r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8964613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Вариативность направлений психолого-педагогического сопровождения участников образовательного процесса в условиях ФГОС</a:t>
            </a:r>
            <a:endParaRPr lang="ru-RU" altLang="ru-RU" sz="28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428750"/>
            <a:ext cx="3714750" cy="1357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Сохранение и укрепление </a:t>
            </a: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психологического</a:t>
            </a: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 здоровья обучающихся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2928938"/>
            <a:ext cx="3714750" cy="1857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Формирование ценности здоровья и безопасного образа жизни; развития своей экологической культуры дифференциация и индивидуализация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3" y="1428750"/>
            <a:ext cx="4143375" cy="16430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Мониторинг возможностей и способностей обучающихся, выявление и поддержка одаренных детей, детей с ограниченными возможностями здоровья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563" y="3214688"/>
            <a:ext cx="4143375" cy="9286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Психолого-педагогическая поддержка участников олимпиадного движения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00563" y="4286250"/>
            <a:ext cx="4143375" cy="1214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Обеспечение осознанного и ответственного выбора дальнейшей профессиональной сферы деятельности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4929188"/>
            <a:ext cx="3714750" cy="1500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prstClr val="black"/>
                </a:solidFill>
                <a:cs typeface="Times New Roman" pitchFamily="18" charset="0"/>
              </a:rPr>
              <a:t>Формирование коммуникативных навыков в разновозрастной среде и среде сверстников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5643563"/>
            <a:ext cx="4143375" cy="785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ru-RU" b="1" dirty="0">
                <a:solidFill>
                  <a:prstClr val="black"/>
                </a:solidFill>
                <a:cs typeface="Times New Roman" pitchFamily="18" charset="0"/>
              </a:rPr>
              <a:t>Поддержка детских объединений, ученического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1338</Words>
  <Application>Microsoft Office PowerPoint</Application>
  <PresentationFormat>Экран (4:3)</PresentationFormat>
  <Paragraphs>193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Constantia</vt:lpstr>
      <vt:lpstr>Wingdings 2</vt:lpstr>
      <vt:lpstr>Times New Roman</vt:lpstr>
      <vt:lpstr>Bookman Old Style</vt:lpstr>
      <vt:lpstr>Wingdings</vt:lpstr>
      <vt:lpstr>Corbel</vt:lpstr>
      <vt:lpstr>Поток</vt:lpstr>
      <vt:lpstr>Власова Марина Васильевна,  педагог-психолог МБОУ СОШ № 1 высшей квалификационной категории</vt:lpstr>
      <vt:lpstr>Слайд 2</vt:lpstr>
      <vt:lpstr>Слайд 3</vt:lpstr>
      <vt:lpstr>Слайд 4</vt:lpstr>
      <vt:lpstr>Слайд 5</vt:lpstr>
      <vt:lpstr>Слайд 6</vt:lpstr>
      <vt:lpstr>       Психолого-педагогические условия реализации основной образовательной программы основного общего образования</vt:lpstr>
      <vt:lpstr>Слайд 8</vt:lpstr>
      <vt:lpstr>Вариативность направлений психолого-педагогического сопровождения участников образовательного процесса в условиях ФГОС</vt:lpstr>
      <vt:lpstr>Вариативность форм психолого-педагогического сопровождения участников образовательного процесса </vt:lpstr>
      <vt:lpstr>Диверсификация (расширение) уровней  психолого-педагогического сопровождения</vt:lpstr>
      <vt:lpstr>Роль психолога в системах взаимодействия с участниками образовательного процесса в рамках внедрения ФГОС </vt:lpstr>
      <vt:lpstr>Слайд 13</vt:lpstr>
      <vt:lpstr>Слайд 14</vt:lpstr>
      <vt:lpstr>Слайд 15</vt:lpstr>
      <vt:lpstr>РОЛЬ ПСИХОЛОГА  В  УСЛОВИЯХ  ВВЕДЕНИЯ  НОВЫХ  ОБРАЗОВАТЕЛЬНЫХ  СТАНДАРТОВ</vt:lpstr>
      <vt:lpstr>В условиях внедрения ФГОС в деятельности психологов ОУ появляются следующие проблемы:</vt:lpstr>
      <vt:lpstr>Задачи деятельности психологов образования:</vt:lpstr>
      <vt:lpstr>ЗАДАЧИ, ТРЕБУЮЩИЕ ПЕРВООЧЕРЕДНОГО РЕШЕНИЯ:</vt:lpstr>
      <vt:lpstr>Алгоритм начала профессиональной деятельности педагога-психолога</vt:lpstr>
      <vt:lpstr>Алгоритм начала профессиональной деятельности педагога-психолога</vt:lpstr>
      <vt:lpstr>Алгоритм начала профессиональной деятельности педагога-психолога</vt:lpstr>
      <vt:lpstr>Алгоритм начала профессиональной деятельности педагога-психолога</vt:lpstr>
      <vt:lpstr>Типичные трудности и ошибки</vt:lpstr>
      <vt:lpstr>Критерии эффективности деятельности</vt:lpstr>
      <vt:lpstr>Критерии эффективности деятельности</vt:lpstr>
      <vt:lpstr>Критерии эффективности деятельности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24</cp:revision>
  <dcterms:created xsi:type="dcterms:W3CDTF">2012-11-21T17:50:14Z</dcterms:created>
  <dcterms:modified xsi:type="dcterms:W3CDTF">2014-10-10T13:05:44Z</dcterms:modified>
</cp:coreProperties>
</file>