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73" r:id="rId15"/>
    <p:sldId id="268" r:id="rId16"/>
    <p:sldId id="274" r:id="rId17"/>
    <p:sldId id="269" r:id="rId18"/>
    <p:sldId id="275" r:id="rId19"/>
    <p:sldId id="270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1D61"/>
    <a:srgbClr val="151515"/>
    <a:srgbClr val="FF9933"/>
    <a:srgbClr val="FF6600"/>
    <a:srgbClr val="CC0000"/>
    <a:srgbClr val="A50021"/>
    <a:srgbClr val="DF4957"/>
    <a:srgbClr val="663300"/>
    <a:srgbClr val="0000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5715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Визитная карточка </a:t>
            </a:r>
            <a:r>
              <a:rPr lang="ru-RU" sz="4000" dirty="0" smtClean="0"/>
              <a:t>педагога-психолога</a:t>
            </a:r>
            <a:br>
              <a:rPr lang="ru-RU" sz="4000" dirty="0" smtClean="0"/>
            </a:br>
            <a:r>
              <a:rPr lang="ru-RU" sz="4000" dirty="0" smtClean="0"/>
              <a:t> первой квалификационной</a:t>
            </a:r>
            <a:r>
              <a:rPr lang="ru-RU" dirty="0" smtClean="0"/>
              <a:t> </a:t>
            </a:r>
            <a:r>
              <a:rPr lang="ru-RU" sz="4000" dirty="0" smtClean="0"/>
              <a:t>категории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Сладкиной Оксаны Алексеевны</a:t>
            </a:r>
            <a:br>
              <a:rPr lang="ru-RU" dirty="0" smtClean="0"/>
            </a:br>
            <a:r>
              <a:rPr lang="ru-RU" sz="3600" dirty="0" smtClean="0"/>
              <a:t>МБДОУ </a:t>
            </a:r>
            <a:br>
              <a:rPr lang="ru-RU" sz="3600" dirty="0" smtClean="0"/>
            </a:br>
            <a:r>
              <a:rPr lang="ru-RU" sz="3600" dirty="0" smtClean="0"/>
              <a:t>«Детский сад комбинированного вида №37»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72206"/>
            <a:ext cx="6400800" cy="50006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Сентябрь 2013 год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CC"/>
                </a:solidFill>
                <a:latin typeface="+mn-lt"/>
              </a:rPr>
              <a:t>В старших группах  групповые занятия 1 раз в неделю по программе эмоционального развития Крюковой С.В., Слободяник Н.П. «Удивляюсь, злюсь, боюсь, хвастаюсь и радуюсь»</a:t>
            </a:r>
            <a:endParaRPr lang="ru-RU" sz="2800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5" name="Содержимое 4" descr="DSCI249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9162" y="3786190"/>
            <a:ext cx="3276595" cy="2457446"/>
          </a:xfrm>
        </p:spPr>
      </p:pic>
      <p:pic>
        <p:nvPicPr>
          <p:cNvPr id="6" name="Содержимое 5" descr="DSCI249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29190" y="3786190"/>
            <a:ext cx="3252782" cy="24395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00CC"/>
                </a:solidFill>
                <a:latin typeface="+mn-lt"/>
              </a:rPr>
              <a:t>В подготовительных  группах групповые занятия по программе Т.В.Ананьевой</a:t>
            </a:r>
            <a:r>
              <a:rPr lang="ru-RU" sz="3100" dirty="0" smtClean="0">
                <a:solidFill>
                  <a:srgbClr val="0000CC"/>
                </a:solidFill>
              </a:rPr>
              <a:t> </a:t>
            </a:r>
            <a:r>
              <a:rPr lang="ru-RU" sz="3100" dirty="0" smtClean="0">
                <a:solidFill>
                  <a:srgbClr val="0000CC"/>
                </a:solidFill>
                <a:latin typeface="+mn-lt"/>
              </a:rPr>
              <a:t>«Психологическое сопровождения дошкольника при подготовке к школьному обучению»                                                       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5" name="Содержимое 4" descr="Фото029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3500438"/>
            <a:ext cx="4038600" cy="3028950"/>
          </a:xfrm>
        </p:spPr>
      </p:pic>
      <p:pic>
        <p:nvPicPr>
          <p:cNvPr id="6" name="Содержимое 5" descr="Фото029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3438" y="3500438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663300"/>
                </a:solidFill>
                <a:latin typeface="+mn-lt"/>
              </a:rPr>
              <a:t>Работа в тесном контакте с логопедом ДОУ с детьми с ОНР</a:t>
            </a:r>
            <a:endParaRPr lang="ru-RU" sz="3200" dirty="0">
              <a:solidFill>
                <a:srgbClr val="663300"/>
              </a:solidFill>
              <a:latin typeface="+mn-lt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       Занятие с перчаточной куклой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Собака «Найда»</a:t>
            </a:r>
            <a:endParaRPr lang="ru-RU" dirty="0"/>
          </a:p>
        </p:txBody>
      </p:sp>
      <p:pic>
        <p:nvPicPr>
          <p:cNvPr id="5" name="Содержимое 4" descr="IMG_1066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928662" y="2714620"/>
            <a:ext cx="3107003" cy="2330252"/>
          </a:xfrm>
        </p:spPr>
      </p:pic>
      <p:pic>
        <p:nvPicPr>
          <p:cNvPr id="6" name="Содержимое 5" descr="фото 01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286380" y="2786058"/>
            <a:ext cx="2870811" cy="22860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+mn-lt"/>
              </a:rPr>
              <a:t>С педагогами ДОУ</a:t>
            </a:r>
            <a:endParaRPr lang="ru-RU" sz="36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976" y="1142985"/>
            <a:ext cx="2428892" cy="5715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    Тренинги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86315" y="1142985"/>
            <a:ext cx="3500462" cy="642942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     мастерклассы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7" name="Содержимое 6" descr="IMG_0644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14348" y="1928802"/>
            <a:ext cx="3338591" cy="2928958"/>
          </a:xfrm>
        </p:spPr>
      </p:pic>
      <p:pic>
        <p:nvPicPr>
          <p:cNvPr id="8" name="Содержимое 7" descr="IMG_0638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72066" y="1928802"/>
            <a:ext cx="3143272" cy="2571768"/>
          </a:xfrm>
        </p:spPr>
      </p:pic>
      <p:pic>
        <p:nvPicPr>
          <p:cNvPr id="9" name="Рисунок 8" descr="итоговый педсовет 0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7554" y="4929198"/>
            <a:ext cx="2378194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85728"/>
            <a:ext cx="5429288" cy="7143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+mn-lt"/>
              </a:rPr>
              <a:t>Семинары-практикумы</a:t>
            </a:r>
            <a:endParaRPr lang="ru-RU" sz="32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5" name="Содержимое 4" descr="IMG_063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428736"/>
            <a:ext cx="2870197" cy="2152648"/>
          </a:xfrm>
        </p:spPr>
      </p:pic>
      <p:pic>
        <p:nvPicPr>
          <p:cNvPr id="7" name="Содержимое 6" descr="итоговый педсовет 01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500174"/>
            <a:ext cx="3252782" cy="2439587"/>
          </a:xfrm>
        </p:spPr>
      </p:pic>
      <p:pic>
        <p:nvPicPr>
          <p:cNvPr id="8" name="Рисунок 7" descr="итоговый педсовет 0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4000504"/>
            <a:ext cx="2597745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Работа с родителями: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- консультирование;</a:t>
            </a:r>
            <a:br>
              <a:rPr lang="ru-RU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- мастерклассы для родителей;</a:t>
            </a:r>
            <a:br>
              <a:rPr lang="ru-RU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- психологическое просвещение (информационный стенд педагога-психолога с печатными буклетами-памятками);</a:t>
            </a:r>
            <a:br>
              <a:rPr lang="ru-RU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- выступление на родительских собраниях.</a:t>
            </a:r>
            <a:endParaRPr lang="ru-RU" dirty="0"/>
          </a:p>
        </p:txBody>
      </p:sp>
      <p:pic>
        <p:nvPicPr>
          <p:cNvPr id="4" name="Содержимое 3" descr="общее родительское собрание  Здоровый образ жизни 0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1857364"/>
            <a:ext cx="5210718" cy="39080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714380"/>
          </a:xfrm>
        </p:spPr>
        <p:txBody>
          <a:bodyPr/>
          <a:lstStyle/>
          <a:p>
            <a:r>
              <a:rPr lang="ru-RU" sz="3600" dirty="0" smtClean="0">
                <a:solidFill>
                  <a:srgbClr val="DF4957"/>
                </a:solidFill>
                <a:latin typeface="+mn-lt"/>
              </a:rPr>
              <a:t>       Общественная работа:</a:t>
            </a:r>
            <a:endParaRPr lang="ru-RU" sz="3600" dirty="0">
              <a:solidFill>
                <a:srgbClr val="DF4957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428736"/>
            <a:ext cx="8043890" cy="52149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A50021"/>
                </a:solidFill>
              </a:rPr>
              <a:t>-Координатор  по аттестации педагогических работников в ДОУ;</a:t>
            </a:r>
          </a:p>
          <a:p>
            <a:r>
              <a:rPr lang="ru-RU" sz="2800" dirty="0" smtClean="0">
                <a:solidFill>
                  <a:srgbClr val="A50021"/>
                </a:solidFill>
              </a:rPr>
              <a:t>-Уполномоченный по правам участников образовательного процесса;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A50021"/>
                </a:solidFill>
              </a:rPr>
              <a:t>- Член районной ТПМПК по приему детей в первый класс (не достигших на момент поступления в школу 6,5 лет);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A50021"/>
                </a:solidFill>
              </a:rPr>
              <a:t>- Работа со студентами-практикантами МГОПУ им. Шолохова М.А.;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A50021"/>
                </a:solidFill>
              </a:rPr>
              <a:t>- Участник РМО психологов Сергиево-Посадского района.</a:t>
            </a:r>
            <a:endParaRPr lang="ru-RU" sz="28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112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+mn-lt"/>
              </a:rPr>
              <a:t>Мастерклассы на РМО педагогов-психологов Сергиево Посадского муниципального района</a:t>
            </a:r>
            <a:endParaRPr lang="ru-RU" sz="2800" dirty="0">
              <a:latin typeface="+mn-lt"/>
            </a:endParaRPr>
          </a:p>
        </p:txBody>
      </p:sp>
      <p:pic>
        <p:nvPicPr>
          <p:cNvPr id="7" name="Содержимое 6" descr="DSC0927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4429132"/>
            <a:ext cx="4038600" cy="2271713"/>
          </a:xfrm>
        </p:spPr>
      </p:pic>
      <p:pic>
        <p:nvPicPr>
          <p:cNvPr id="8" name="Содержимое 7" descr="P111039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4876" y="1428736"/>
            <a:ext cx="4038600" cy="3028950"/>
          </a:xfrm>
        </p:spPr>
      </p:pic>
      <p:pic>
        <p:nvPicPr>
          <p:cNvPr id="9" name="Рисунок 8" descr="P111047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1428736"/>
            <a:ext cx="3786214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Праздники, развлечения, тематические занятия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5" name="Содержимое 4" descr="Новогодние утренники 03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2000240"/>
            <a:ext cx="2537216" cy="3382955"/>
          </a:xfrm>
        </p:spPr>
      </p:pic>
      <p:pic>
        <p:nvPicPr>
          <p:cNvPr id="7" name="Содержимое 6" descr="осенние праздники2010год 01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929322" y="1643050"/>
            <a:ext cx="2697952" cy="3597269"/>
          </a:xfrm>
        </p:spPr>
      </p:pic>
      <p:pic>
        <p:nvPicPr>
          <p:cNvPr id="8" name="Рисунок 7" descr="царь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0364" y="3714752"/>
            <a:ext cx="3643338" cy="2905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85752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Образование:</a:t>
            </a:r>
            <a:r>
              <a:rPr lang="ru-RU" sz="3200" dirty="0" smtClean="0">
                <a:latin typeface="+mn-lt"/>
              </a:rPr>
              <a:t> 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  <a:t>окончила  в 1998 г. Истринское педагогическое училище по специальности воспитатель ДДОУ;</a:t>
            </a:r>
            <a:b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</a:b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  <a:t> в 2006 г. окончила МГОПУ им. М.А.Шолохова по специальности педагог-психолог, социальный педагог.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pic>
        <p:nvPicPr>
          <p:cNvPr id="6" name="Содержимое 5" descr="в кабинете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3" y="3625454"/>
            <a:ext cx="2857520" cy="21431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Спасибо за внимание! </a:t>
            </a:r>
            <a:r>
              <a:rPr lang="ru-RU" dirty="0" smtClean="0">
                <a:solidFill>
                  <a:srgbClr val="FFC000"/>
                </a:solidFill>
                <a:sym typeface="Wingdings" pitchFamily="2" charset="2"/>
              </a:rPr>
              <a:t>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6" name="Содержимое 5" descr="страна сказочного гном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2983" y="1600200"/>
            <a:ext cx="6278033" cy="4708525"/>
          </a:xfrm>
          <a:ln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С 1996 года работала воспитателем ДОУ, </a:t>
            </a:r>
            <a:b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с 2006 года – педагог-психолог.</a:t>
            </a:r>
            <a:endParaRPr lang="ru-RU" sz="32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5" name="Содержимое 4" descr="дет сад 0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500694" y="2143116"/>
            <a:ext cx="2590795" cy="3454393"/>
          </a:xfrm>
        </p:spPr>
      </p:pic>
      <p:pic>
        <p:nvPicPr>
          <p:cNvPr id="6" name="Содержимое 5" descr="DSC0275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000100" y="2000240"/>
            <a:ext cx="3515203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ru-RU" sz="4900" dirty="0" smtClean="0">
                <a:solidFill>
                  <a:srgbClr val="7030A0"/>
                </a:solidFill>
                <a:latin typeface="+mn-lt"/>
              </a:rPr>
            </a:br>
            <a:r>
              <a:rPr lang="ru-RU" sz="49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ru-RU" sz="4900" dirty="0" smtClean="0">
                <a:solidFill>
                  <a:srgbClr val="7030A0"/>
                </a:solidFill>
                <a:latin typeface="+mn-lt"/>
              </a:rPr>
            </a:br>
            <a:r>
              <a:rPr lang="ru-RU" sz="4900" dirty="0" smtClean="0">
                <a:solidFill>
                  <a:srgbClr val="3E1B59"/>
                </a:solidFill>
                <a:latin typeface="+mn-lt"/>
              </a:rPr>
              <a:t>Курсы повышения квалификации:</a:t>
            </a:r>
            <a:r>
              <a:rPr lang="ru-RU" sz="3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+mn-lt"/>
              </a:rPr>
            </a:br>
            <a:r>
              <a:rPr lang="ru-RU" sz="4000" dirty="0" smtClean="0">
                <a:solidFill>
                  <a:srgbClr val="441D61"/>
                </a:solidFill>
                <a:latin typeface="+mn-lt"/>
              </a:rPr>
              <a:t>- «Сказкотерапия в образовании, психологическом консультировании и бизнесе» (120 часов);</a:t>
            </a:r>
            <a:br>
              <a:rPr lang="ru-RU" sz="4000" dirty="0" smtClean="0">
                <a:solidFill>
                  <a:srgbClr val="441D61"/>
                </a:solidFill>
                <a:latin typeface="+mn-lt"/>
              </a:rPr>
            </a:br>
            <a:r>
              <a:rPr lang="ru-RU" sz="4000" dirty="0" smtClean="0">
                <a:solidFill>
                  <a:srgbClr val="441D61"/>
                </a:solidFill>
                <a:latin typeface="+mn-lt"/>
              </a:rPr>
              <a:t>- «Песочная терапия» (40 часов);</a:t>
            </a:r>
            <a:br>
              <a:rPr lang="ru-RU" sz="4000" dirty="0" smtClean="0">
                <a:solidFill>
                  <a:srgbClr val="441D61"/>
                </a:solidFill>
                <a:latin typeface="+mn-lt"/>
              </a:rPr>
            </a:br>
            <a:r>
              <a:rPr lang="ru-RU" sz="4000" dirty="0" smtClean="0">
                <a:solidFill>
                  <a:srgbClr val="441D61"/>
                </a:solidFill>
                <a:latin typeface="+mn-lt"/>
              </a:rPr>
              <a:t>- «Развитие эмоционального интеллекта детей и подростков средствами игровой терапии» (40 часов);</a:t>
            </a:r>
            <a:r>
              <a:rPr lang="ru-RU" sz="3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+mn-lt"/>
              </a:rPr>
            </a:br>
            <a:r>
              <a:rPr lang="ru-RU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rgbClr val="7030A0"/>
                </a:solidFill>
                <a:latin typeface="+mn-lt"/>
              </a:rPr>
            </a:br>
            <a:endParaRPr lang="ru-RU" sz="4000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441D61"/>
                </a:solidFill>
                <a:latin typeface="+mn-lt"/>
              </a:rPr>
              <a:t>- «Разрешение конфликтных ситуаций в образовательной среде» (72 часа); </a:t>
            </a:r>
            <a:br>
              <a:rPr lang="ru-RU" sz="3600" dirty="0" smtClean="0">
                <a:solidFill>
                  <a:srgbClr val="441D61"/>
                </a:solidFill>
                <a:latin typeface="+mn-lt"/>
              </a:rPr>
            </a:br>
            <a:r>
              <a:rPr lang="ru-RU" sz="3600" dirty="0" smtClean="0">
                <a:solidFill>
                  <a:srgbClr val="441D61"/>
                </a:solidFill>
                <a:latin typeface="+mn-lt"/>
              </a:rPr>
              <a:t>- «Психологические особенности коррекционной работы с детьми, не готовыми к обучению в школе» (72 часа);</a:t>
            </a:r>
            <a:br>
              <a:rPr lang="ru-RU" sz="3600" dirty="0" smtClean="0">
                <a:solidFill>
                  <a:srgbClr val="441D61"/>
                </a:solidFill>
                <a:latin typeface="+mn-lt"/>
              </a:rPr>
            </a:br>
            <a:r>
              <a:rPr lang="ru-RU" sz="3600" dirty="0" smtClean="0">
                <a:solidFill>
                  <a:srgbClr val="441D61"/>
                </a:solidFill>
                <a:latin typeface="+mn-lt"/>
              </a:rPr>
              <a:t>- «Технология самосбережения здоровья и жизненного оптимизма» (72 часа).</a:t>
            </a:r>
            <a:endParaRPr lang="ru-RU" sz="3600" dirty="0">
              <a:solidFill>
                <a:srgbClr val="441D6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92882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+mn-lt"/>
              </a:rPr>
              <a:t>Коррекционно-развивающие занятия с детьми с использованием технологии игры в песок (индивидуальные и подгрупповые занятия).</a:t>
            </a:r>
            <a:endParaRPr lang="ru-RU" sz="32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5" name="Содержимое 4" descr="DSC0971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857496"/>
            <a:ext cx="4038600" cy="3028950"/>
          </a:xfrm>
        </p:spPr>
      </p:pic>
      <p:pic>
        <p:nvPicPr>
          <p:cNvPr id="6" name="Содержимое 5" descr="DSC0968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86380" y="2786058"/>
            <a:ext cx="2322902" cy="30972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66"/>
                </a:solidFill>
                <a:latin typeface="+mn-lt"/>
              </a:rPr>
              <a:t>Коррекционно-развивающие занятия с детьми с использованием </a:t>
            </a:r>
            <a:r>
              <a:rPr lang="ru-RU" sz="3600" dirty="0" err="1" smtClean="0">
                <a:solidFill>
                  <a:srgbClr val="FF0066"/>
                </a:solidFill>
                <a:latin typeface="+mn-lt"/>
              </a:rPr>
              <a:t>куклотерапии</a:t>
            </a:r>
            <a:r>
              <a:rPr lang="ru-RU" sz="3600" dirty="0" smtClean="0">
                <a:solidFill>
                  <a:srgbClr val="FF0066"/>
                </a:solidFill>
                <a:latin typeface="+mn-lt"/>
              </a:rPr>
              <a:t>:</a:t>
            </a:r>
            <a:endParaRPr lang="ru-RU" sz="3600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 Пальчиковый театр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786314" y="1500174"/>
            <a:ext cx="4041775" cy="750887"/>
          </a:xfrm>
        </p:spPr>
        <p:txBody>
          <a:bodyPr/>
          <a:lstStyle/>
          <a:p>
            <a:r>
              <a:rPr lang="ru-RU" dirty="0" smtClean="0">
                <a:solidFill>
                  <a:srgbClr val="A50021"/>
                </a:solidFill>
              </a:rPr>
              <a:t> Перчаточные куклы</a:t>
            </a:r>
          </a:p>
          <a:p>
            <a:endParaRPr lang="ru-RU" dirty="0"/>
          </a:p>
        </p:txBody>
      </p:sp>
      <p:pic>
        <p:nvPicPr>
          <p:cNvPr id="7" name="Содержимое 6" descr="DSC0943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071538" y="2500306"/>
            <a:ext cx="4059433" cy="2928958"/>
          </a:xfrm>
        </p:spPr>
      </p:pic>
      <p:pic>
        <p:nvPicPr>
          <p:cNvPr id="8" name="Содержимое 7" descr="DSC0944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786446" y="2500306"/>
            <a:ext cx="2000264" cy="29276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5715040" cy="7032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8000"/>
                </a:solidFill>
              </a:rPr>
              <a:t>Куклы-марионетки</a:t>
            </a:r>
            <a:endParaRPr lang="ru-RU" dirty="0">
              <a:solidFill>
                <a:srgbClr val="008000"/>
              </a:solidFill>
            </a:endParaRPr>
          </a:p>
        </p:txBody>
      </p:sp>
      <p:pic>
        <p:nvPicPr>
          <p:cNvPr id="5" name="Содержимое 4" descr="P111073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214422"/>
            <a:ext cx="3562347" cy="2671760"/>
          </a:xfrm>
        </p:spPr>
      </p:pic>
      <p:pic>
        <p:nvPicPr>
          <p:cNvPr id="6" name="Содержимое 5" descr="P111074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6313" y="1214422"/>
            <a:ext cx="3524275" cy="2643206"/>
          </a:xfrm>
        </p:spPr>
      </p:pic>
      <p:pic>
        <p:nvPicPr>
          <p:cNvPr id="9" name="Рисунок 8" descr="P111075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4071942"/>
            <a:ext cx="2000264" cy="2571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ясельных до </a:t>
            </a:r>
            <a:r>
              <a:rPr lang="ru-RU" dirty="0" err="1" smtClean="0"/>
              <a:t>подготовитльных</a:t>
            </a:r>
            <a:r>
              <a:rPr lang="ru-RU" dirty="0" smtClean="0"/>
              <a:t> групп</a:t>
            </a:r>
            <a:endParaRPr lang="ru-RU" dirty="0"/>
          </a:p>
        </p:txBody>
      </p:sp>
      <p:pic>
        <p:nvPicPr>
          <p:cNvPr id="5" name="Содержимое 4" descr="P111073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1973" y="2000240"/>
            <a:ext cx="3562347" cy="2671760"/>
          </a:xfrm>
        </p:spPr>
      </p:pic>
      <p:pic>
        <p:nvPicPr>
          <p:cNvPr id="6" name="Содержимое 5" descr="P111077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3438" y="3643314"/>
            <a:ext cx="3324220" cy="24931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462</TotalTime>
  <Words>224</Words>
  <Application>Microsoft Office PowerPoint</Application>
  <PresentationFormat>Экран (4:3)</PresentationFormat>
  <Paragraphs>32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       Визитная карточка педагога-психолога  первой квалификационной категории  Сладкиной Оксаны Алексеевны МБДОУ  «Детский сад комбинированного вида №37» </vt:lpstr>
      <vt:lpstr> Образование:  окончила  в 1998 г. Истринское педагогическое училище по специальности воспитатель ДДОУ;  в 2006 г. окончила МГОПУ им. М.А.Шолохова по специальности педагог-психолог, социальный педагог. </vt:lpstr>
      <vt:lpstr>С 1996 года работала воспитателем ДОУ,  с 2006 года – педагог-психолог.</vt:lpstr>
      <vt:lpstr>  Курсы повышения квалификации: - «Сказкотерапия в образовании, психологическом консультировании и бизнесе» (120 часов); - «Песочная терапия» (40 часов); - «Развитие эмоционального интеллекта детей и подростков средствами игровой терапии» (40 часов);  </vt:lpstr>
      <vt:lpstr>- «Разрешение конфликтных ситуаций в образовательной среде» (72 часа);  - «Психологические особенности коррекционной работы с детьми, не готовыми к обучению в школе» (72 часа); - «Технология самосбережения здоровья и жизненного оптимизма» (72 часа).</vt:lpstr>
      <vt:lpstr>Коррекционно-развивающие занятия с детьми с использованием технологии игры в песок (индивидуальные и подгрупповые занятия).</vt:lpstr>
      <vt:lpstr>Коррекционно-развивающие занятия с детьми с использованием куклотерапии:</vt:lpstr>
      <vt:lpstr>Куклы-марионетки</vt:lpstr>
      <vt:lpstr>С ясельных до подготовитльных групп</vt:lpstr>
      <vt:lpstr>В старших группах  групповые занятия 1 раз в неделю по программе эмоционального развития Крюковой С.В., Слободяник Н.П. «Удивляюсь, злюсь, боюсь, хвастаюсь и радуюсь»</vt:lpstr>
      <vt:lpstr>В подготовительных  группах групповые занятия по программе Т.В.Ананьевой «Психологическое сопровождения дошкольника при подготовке к школьному обучению»                                                             </vt:lpstr>
      <vt:lpstr>Работа в тесном контакте с логопедом ДОУ с детьми с ОНР</vt:lpstr>
      <vt:lpstr>С педагогами ДОУ</vt:lpstr>
      <vt:lpstr>Семинары-практикумы</vt:lpstr>
      <vt:lpstr>Работа с родителями: - консультирование; - мастерклассы для родителей; - психологическое просвещение (информационный стенд педагога-психолога с печатными буклетами-памятками); </vt:lpstr>
      <vt:lpstr>- выступление на родительских собраниях.</vt:lpstr>
      <vt:lpstr>       Общественная работа:</vt:lpstr>
      <vt:lpstr>Мастерклассы на РМО педагогов-психологов Сергиево Посадского муниципального района</vt:lpstr>
      <vt:lpstr>Праздники, развлечения, тематические занятия</vt:lpstr>
      <vt:lpstr>Спасибо за внимание!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Визитная карточка педагога-психолога МБДОУ  «Детский сад комбинированного вида №37»  Сладкиной Оксаны Алексеевны</dc:title>
  <cp:lastModifiedBy>1</cp:lastModifiedBy>
  <cp:revision>55</cp:revision>
  <dcterms:modified xsi:type="dcterms:W3CDTF">2013-09-20T13:38:13Z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728127</vt:lpwstr>
  </property>
  <property fmtid="{D5CDD505-2E9C-101B-9397-08002B2CF9AE}" pid="3" name="NXPowerLiteSettings">
    <vt:lpwstr>F5200358026400</vt:lpwstr>
  </property>
  <property fmtid="{D5CDD505-2E9C-101B-9397-08002B2CF9AE}" pid="4" name="NXPowerLiteVersion">
    <vt:lpwstr>D5.1.5</vt:lpwstr>
  </property>
</Properties>
</file>