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89" r:id="rId6"/>
    <p:sldId id="261" r:id="rId7"/>
    <p:sldId id="285" r:id="rId8"/>
    <p:sldId id="265" r:id="rId9"/>
    <p:sldId id="287" r:id="rId10"/>
    <p:sldId id="290" r:id="rId11"/>
    <p:sldId id="266" r:id="rId12"/>
    <p:sldId id="267" r:id="rId13"/>
    <p:sldId id="280" r:id="rId14"/>
    <p:sldId id="294" r:id="rId15"/>
    <p:sldId id="264" r:id="rId16"/>
    <p:sldId id="263" r:id="rId17"/>
    <p:sldId id="291" r:id="rId18"/>
    <p:sldId id="278" r:id="rId19"/>
    <p:sldId id="282" r:id="rId20"/>
    <p:sldId id="283" r:id="rId21"/>
    <p:sldId id="284" r:id="rId22"/>
    <p:sldId id="286" r:id="rId23"/>
    <p:sldId id="28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A3E86-567F-4347-8984-A2743FF212FD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3493B-8C5C-46D8-B796-CC4F97D00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79A892B-223A-438C-997B-AB2F45F12762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C8DD375-AD5A-4F53-A99D-F363108CB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892B-223A-438C-997B-AB2F45F12762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D375-AD5A-4F53-A99D-F363108CB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892B-223A-438C-997B-AB2F45F12762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D375-AD5A-4F53-A99D-F363108CB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9A892B-223A-438C-997B-AB2F45F12762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8DD375-AD5A-4F53-A99D-F363108CBF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79A892B-223A-438C-997B-AB2F45F12762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C8DD375-AD5A-4F53-A99D-F363108CB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892B-223A-438C-997B-AB2F45F12762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D375-AD5A-4F53-A99D-F363108CBF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892B-223A-438C-997B-AB2F45F12762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D375-AD5A-4F53-A99D-F363108CBF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9A892B-223A-438C-997B-AB2F45F12762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8DD375-AD5A-4F53-A99D-F363108CBF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892B-223A-438C-997B-AB2F45F12762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D375-AD5A-4F53-A99D-F363108CB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9A892B-223A-438C-997B-AB2F45F12762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8DD375-AD5A-4F53-A99D-F363108CBF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9A892B-223A-438C-997B-AB2F45F12762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8DD375-AD5A-4F53-A99D-F363108CBF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79A892B-223A-438C-997B-AB2F45F12762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C8DD375-AD5A-4F53-A99D-F363108CB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1000108"/>
            <a:ext cx="6243654" cy="30718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педагога-психолога ГБОУ №2594 города Москвы детского сада </a:t>
            </a:r>
            <a:r>
              <a:rPr lang="ru-RU" dirty="0" err="1" smtClean="0"/>
              <a:t>комбинированого</a:t>
            </a:r>
            <a:r>
              <a:rPr lang="ru-RU" dirty="0" smtClean="0"/>
              <a:t> вида «Теремок» </a:t>
            </a:r>
            <a:r>
              <a:rPr lang="ru-RU" dirty="0" err="1" smtClean="0"/>
              <a:t>Никуловой</a:t>
            </a:r>
            <a:r>
              <a:rPr lang="ru-RU" dirty="0" smtClean="0"/>
              <a:t> Натальи Викторовны.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Эмблема Терем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786190"/>
            <a:ext cx="1962150" cy="180022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82594"/>
          </a:xfrm>
        </p:spPr>
        <p:txBody>
          <a:bodyPr/>
          <a:lstStyle/>
          <a:p>
            <a:r>
              <a:rPr lang="ru-RU" dirty="0" smtClean="0"/>
              <a:t>Программы: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/>
          <a:lstStyle/>
          <a:p>
            <a:r>
              <a:rPr lang="ru-RU" dirty="0" smtClean="0"/>
              <a:t>«Удивляюсь, злюсь, боюсь, хвастаюсь и радуюсь»  и «Давайте жить дружно» Крюкова </a:t>
            </a:r>
            <a:r>
              <a:rPr lang="ru-RU" dirty="0" err="1" smtClean="0"/>
              <a:t>С.В.,Слободяник</a:t>
            </a:r>
            <a:r>
              <a:rPr lang="ru-RU" dirty="0" smtClean="0"/>
              <a:t> Н.П.</a:t>
            </a:r>
          </a:p>
          <a:p>
            <a:r>
              <a:rPr lang="ru-RU" dirty="0" smtClean="0"/>
              <a:t>С.Н.Иванова «Диагностика и коррекция цветом и рисунком»</a:t>
            </a:r>
          </a:p>
          <a:p>
            <a:r>
              <a:rPr lang="ru-RU" dirty="0" err="1" smtClean="0"/>
              <a:t>Е.А.Алябьева</a:t>
            </a:r>
            <a:r>
              <a:rPr lang="ru-RU" dirty="0" smtClean="0"/>
              <a:t> «Занятия по </a:t>
            </a:r>
            <a:r>
              <a:rPr lang="ru-RU" dirty="0" err="1" smtClean="0"/>
              <a:t>психогимнастике</a:t>
            </a:r>
            <a:r>
              <a:rPr lang="ru-RU" dirty="0" smtClean="0"/>
              <a:t> с дошкольниками»</a:t>
            </a:r>
          </a:p>
          <a:p>
            <a:r>
              <a:rPr lang="ru-RU" dirty="0" smtClean="0"/>
              <a:t>Л.А.Дубина «Коммуникативная компетентность дошкольников» (сборник игр и упражнений)</a:t>
            </a:r>
          </a:p>
          <a:p>
            <a:r>
              <a:rPr lang="ru-RU" dirty="0" err="1" smtClean="0"/>
              <a:t>О.В.Белановская</a:t>
            </a:r>
            <a:r>
              <a:rPr lang="ru-RU" dirty="0" smtClean="0"/>
              <a:t> «Диагностика и коррекция самосознания дошкольников» и др.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Коррекция </a:t>
            </a:r>
            <a:r>
              <a:rPr lang="ru-RU" dirty="0" err="1" smtClean="0">
                <a:solidFill>
                  <a:srgbClr val="FF0000"/>
                </a:solidFill>
              </a:rPr>
              <a:t>гиперактивности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61672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ПРОГРАММА ПО КОРРЕКЦИИ ГИПЕРАКТИВНОСТИ</a:t>
            </a:r>
          </a:p>
          <a:p>
            <a:r>
              <a:rPr lang="ru-RU" sz="3400" dirty="0" smtClean="0">
                <a:solidFill>
                  <a:srgbClr val="0070C0"/>
                </a:solidFill>
              </a:rPr>
              <a:t>Занятия разработаны на основе «Работа с </a:t>
            </a:r>
            <a:r>
              <a:rPr lang="ru-RU" sz="3400" dirty="0" err="1" smtClean="0">
                <a:solidFill>
                  <a:srgbClr val="0070C0"/>
                </a:solidFill>
              </a:rPr>
              <a:t>гиперактивными</a:t>
            </a:r>
            <a:r>
              <a:rPr lang="ru-RU" sz="3400" dirty="0" smtClean="0">
                <a:solidFill>
                  <a:srgbClr val="0070C0"/>
                </a:solidFill>
              </a:rPr>
              <a:t> детьми в </a:t>
            </a:r>
            <a:r>
              <a:rPr lang="ru-RU" sz="3400" dirty="0" err="1" smtClean="0">
                <a:solidFill>
                  <a:srgbClr val="0070C0"/>
                </a:solidFill>
              </a:rPr>
              <a:t>д</a:t>
            </a:r>
            <a:r>
              <a:rPr lang="ru-RU" sz="3400" dirty="0" smtClean="0">
                <a:solidFill>
                  <a:srgbClr val="0070C0"/>
                </a:solidFill>
              </a:rPr>
              <a:t>/с» </a:t>
            </a:r>
            <a:r>
              <a:rPr lang="ru-RU" sz="3400" dirty="0" err="1" smtClean="0">
                <a:solidFill>
                  <a:srgbClr val="0070C0"/>
                </a:solidFill>
              </a:rPr>
              <a:t>И.Л.Арцишевская</a:t>
            </a:r>
            <a:endParaRPr lang="ru-RU" sz="3400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/>
              <a:t>ЗАДАЧИ И СРЕДСТВА КОРРЕКЦИИ ДЕТСКОЙ ГИПЕРАКТИВНОСТИ:</a:t>
            </a:r>
          </a:p>
          <a:p>
            <a:pPr lvl="0"/>
            <a:r>
              <a:rPr lang="ru-RU" dirty="0" smtClean="0"/>
              <a:t>Нормализация обстановки в семье ребенка, его взаимоотношений с родителями и другими родственниками. Добиться понимания и принятия проблем ребёнка родителями.</a:t>
            </a:r>
          </a:p>
          <a:p>
            <a:pPr lvl="0"/>
            <a:r>
              <a:rPr lang="ru-RU" dirty="0" smtClean="0"/>
              <a:t>Достичь у ребенка послушания, привить ему аккуратность, навыки самоорганизации 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. Развить у него волевое поведение, чувство ответственности за собственные поступки.</a:t>
            </a:r>
          </a:p>
          <a:p>
            <a:pPr lvl="0"/>
            <a:r>
              <a:rPr lang="ru-RU" dirty="0" smtClean="0"/>
              <a:t>Научить ребенка уважению прав окружающих людей, правильному речевому общению, контролю собственных эмоции и поступков.</a:t>
            </a:r>
          </a:p>
          <a:p>
            <a:pPr lvl="0"/>
            <a:r>
              <a:rPr lang="ru-RU" dirty="0" smtClean="0"/>
              <a:t>Добиться у ребенка самооценки, уверенности в собственных силах за счет усвоения им новых навыков, достижений успехов в учебе и повседневной жизни.</a:t>
            </a:r>
          </a:p>
          <a:p>
            <a:pPr lvl="0"/>
            <a:r>
              <a:rPr lang="ru-RU" dirty="0" smtClean="0"/>
              <a:t>Необходимо определить сильные стороны личности ребенка, с тем чтобы опираться на них в преодолении имеющихся трудностей: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Коррекционные занятия</a:t>
            </a:r>
            <a:br>
              <a:rPr lang="ru-RU" dirty="0" smtClean="0"/>
            </a:br>
            <a:r>
              <a:rPr lang="ru-RU" dirty="0" smtClean="0"/>
              <a:t> направлены на: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543824" cy="5330968"/>
          </a:xfrm>
        </p:spPr>
        <p:txBody>
          <a:bodyPr>
            <a:normAutofit/>
          </a:bodyPr>
          <a:lstStyle/>
          <a:p>
            <a:r>
              <a:rPr lang="ru-RU" dirty="0" smtClean="0"/>
              <a:t>Развитие внимания ребёнка (концентрация, переключаемость, распределение)</a:t>
            </a:r>
          </a:p>
          <a:p>
            <a:r>
              <a:rPr lang="ru-RU" dirty="0" smtClean="0"/>
              <a:t> Тренировка психомоторных функций</a:t>
            </a:r>
          </a:p>
          <a:p>
            <a:r>
              <a:rPr lang="ru-RU" dirty="0" smtClean="0"/>
              <a:t>  Снижение эмоционального напряжения</a:t>
            </a:r>
          </a:p>
          <a:p>
            <a:r>
              <a:rPr lang="ru-RU" dirty="0" smtClean="0"/>
              <a:t> Тренировка узнавания эмоций по внешним сигналам</a:t>
            </a:r>
          </a:p>
          <a:p>
            <a:r>
              <a:rPr lang="ru-RU" dirty="0" smtClean="0"/>
              <a:t> Обучение детей выразительным движениям</a:t>
            </a:r>
          </a:p>
          <a:p>
            <a:r>
              <a:rPr lang="ru-RU" dirty="0" smtClean="0"/>
              <a:t> Формирование у детей моральных представлений</a:t>
            </a:r>
          </a:p>
          <a:p>
            <a:r>
              <a:rPr lang="ru-RU" dirty="0" smtClean="0"/>
              <a:t>  Коррекция поведения с помощью ролевых игр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496204" cy="582594"/>
          </a:xfrm>
        </p:spPr>
        <p:txBody>
          <a:bodyPr>
            <a:noAutofit/>
          </a:bodyPr>
          <a:lstStyle/>
          <a:p>
            <a:r>
              <a:rPr lang="ru-RU" sz="4400" i="1" u="sng" dirty="0" smtClean="0">
                <a:solidFill>
                  <a:srgbClr val="FF0000"/>
                </a:solidFill>
              </a:rPr>
              <a:t>Развивающие занятия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7467600" cy="5616720"/>
          </a:xfrm>
        </p:spPr>
        <p:txBody>
          <a:bodyPr/>
          <a:lstStyle/>
          <a:p>
            <a:r>
              <a:rPr lang="ru-RU" dirty="0" smtClean="0"/>
              <a:t>Проведение коррекционно-развивающих занятий по программе: «Скоро в школу»</a:t>
            </a:r>
          </a:p>
          <a:p>
            <a:r>
              <a:rPr lang="ru-RU" dirty="0" smtClean="0"/>
              <a:t>Проведение занятий для детей с повышенной познавательной мотивацией (Л.Л.Тимофеева «Построение развивающих занятий»)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54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ll Users\Документы\2009-2010 Учебный год\весна 2010\весна 2010 0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2440506" cy="18303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Районный этап Московского интеллектуального конкурса «Знай-ка»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000924" cy="571504"/>
          </a:xfrm>
        </p:spPr>
        <p:txBody>
          <a:bodyPr>
            <a:normAutofit fontScale="90000"/>
          </a:bodyPr>
          <a:lstStyle/>
          <a:p>
            <a:r>
              <a:rPr lang="ru-RU" sz="4400" u="sng" dirty="0" err="1" smtClean="0">
                <a:solidFill>
                  <a:srgbClr val="FF0000"/>
                </a:solidFill>
              </a:rPr>
              <a:t>Психопрофилактика</a:t>
            </a:r>
            <a:endParaRPr lang="ru-RU" sz="4400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3071834"/>
          </a:xfrm>
        </p:spPr>
        <p:txBody>
          <a:bodyPr/>
          <a:lstStyle/>
          <a:p>
            <a:pPr lvl="0">
              <a:buNone/>
            </a:pPr>
            <a:r>
              <a:rPr lang="ru-RU" i="1" dirty="0" smtClean="0"/>
              <a:t> -  целенаправленная систематическая совместная работа психолога, педагогов и воспитателей по предупреждению возможных социально-психологических и психологических проблем, по созданию благоприятного эмоционально-психологического климата, по выявлению детей группы риска (по различным основаниям)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79690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Психопрофилактическая работа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615262" cy="58310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С детьми осуществляется в форме: </a:t>
            </a:r>
          </a:p>
          <a:p>
            <a:pPr lvl="0"/>
            <a:r>
              <a:rPr lang="ru-RU" dirty="0" smtClean="0"/>
              <a:t>Скрининг обследования всех детей с целью выявления детей группы «психологического риска» и заключения о необходимости дальнейшей </a:t>
            </a:r>
            <a:r>
              <a:rPr lang="ru-RU" dirty="0" err="1" smtClean="0"/>
              <a:t>психокоррекционной</a:t>
            </a:r>
            <a:r>
              <a:rPr lang="ru-RU" dirty="0" smtClean="0"/>
              <a:t> работы с ними.</a:t>
            </a:r>
          </a:p>
          <a:p>
            <a:pPr lvl="0"/>
            <a:r>
              <a:rPr lang="ru-RU" dirty="0" smtClean="0"/>
              <a:t>Устного и письменного опросов сотрудников детского сада и родителей с целью уточнения социальной и образовательной ситуации развития и ребенка, а также выявления факторов, определяющих его попадание в категорию детей «психологического риска».</a:t>
            </a:r>
          </a:p>
          <a:p>
            <a:pPr lvl="0"/>
            <a:r>
              <a:rPr lang="ru-RU" dirty="0" smtClean="0"/>
              <a:t>Защита прав и достоинств ребёнка.</a:t>
            </a:r>
          </a:p>
          <a:p>
            <a:pPr lvl="0"/>
            <a:r>
              <a:rPr lang="ru-RU" dirty="0" smtClean="0"/>
              <a:t>Проведение адаптационной программы.</a:t>
            </a:r>
          </a:p>
          <a:p>
            <a:pPr lvl="0"/>
            <a:r>
              <a:rPr lang="ru-RU" dirty="0" smtClean="0"/>
              <a:t>Создание благоприятной развивающей среды в детском саду.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Психопрофилактическая работа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С педагогами:</a:t>
            </a:r>
            <a:r>
              <a:rPr lang="ru-RU" dirty="0" smtClean="0"/>
              <a:t> </a:t>
            </a:r>
          </a:p>
          <a:p>
            <a:r>
              <a:rPr lang="ru-RU" dirty="0" smtClean="0"/>
              <a:t>Тренинги на развитие коммуникативных навыков</a:t>
            </a:r>
          </a:p>
          <a:p>
            <a:r>
              <a:rPr lang="ru-RU" dirty="0" smtClean="0"/>
              <a:t>Работа, направленная на профилактику «эмоционального выгорания» педагогов</a:t>
            </a:r>
          </a:p>
          <a:p>
            <a:r>
              <a:rPr lang="ru-RU" dirty="0" smtClean="0"/>
              <a:t> «Тренинг преодоления конфликтов» Н.Н.Васильев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С родителями:</a:t>
            </a:r>
          </a:p>
          <a:p>
            <a:r>
              <a:rPr lang="ru-RU" dirty="0" smtClean="0"/>
              <a:t>Тренинги на взаимодействие с ребёнком</a:t>
            </a:r>
          </a:p>
          <a:p>
            <a:r>
              <a:rPr lang="ru-RU" dirty="0" smtClean="0"/>
              <a:t>Работа с родителями группы риска по правовым аспектам, профилактике безнадзорности.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571481"/>
            <a:ext cx="835824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3200" dirty="0" smtClean="0">
                <a:solidFill>
                  <a:srgbClr val="FF0000"/>
                </a:solidFill>
              </a:rPr>
              <a:t>Этапы работы по программе адаптации:</a:t>
            </a:r>
          </a:p>
          <a:p>
            <a:pPr marL="342900" indent="-342900"/>
            <a:r>
              <a:rPr lang="ru-RU" b="1" i="1" dirty="0" smtClean="0"/>
              <a:t>1)Знакомство  с  родителями</a:t>
            </a:r>
            <a:r>
              <a:rPr lang="ru-RU" b="1" dirty="0" smtClean="0"/>
              <a:t>. </a:t>
            </a:r>
          </a:p>
          <a:p>
            <a:pPr marL="342900" indent="-342900"/>
            <a:r>
              <a:rPr lang="ru-RU" b="1" dirty="0" smtClean="0"/>
              <a:t>          Выявление  социального  статуса, особенностей  </a:t>
            </a:r>
            <a:br>
              <a:rPr lang="ru-RU" b="1" dirty="0" smtClean="0"/>
            </a:br>
            <a:r>
              <a:rPr lang="ru-RU" b="1" dirty="0" smtClean="0"/>
              <a:t>воспитания  семьи, медицинских  аспектов  и  т.д. Оказание     информационно-консультативной  помощи ( «Памятка  для  родителей» ).</a:t>
            </a:r>
          </a:p>
          <a:p>
            <a:pPr marL="342900" indent="-342900"/>
            <a:r>
              <a:rPr lang="ru-RU" b="1" dirty="0" smtClean="0"/>
              <a:t>2) </a:t>
            </a:r>
            <a:r>
              <a:rPr lang="ru-RU" b="1" i="1" dirty="0" smtClean="0"/>
              <a:t>Подготовка  ребенка  к  посещению  дошкольного  учреждения</a:t>
            </a:r>
            <a:r>
              <a:rPr lang="ru-RU" b="1" dirty="0" smtClean="0"/>
              <a:t>. </a:t>
            </a:r>
          </a:p>
          <a:p>
            <a:pPr marL="342900" indent="-342900"/>
            <a:r>
              <a:rPr lang="ru-RU" b="1" dirty="0" smtClean="0"/>
              <a:t>      Координирующая  работа  «</a:t>
            </a:r>
            <a:r>
              <a:rPr lang="ru-RU" b="1" dirty="0" err="1" smtClean="0"/>
              <a:t>семья-поликлиника-группа-семья</a:t>
            </a:r>
            <a:r>
              <a:rPr lang="ru-RU" b="1" dirty="0" smtClean="0"/>
              <a:t>». Выработать  стратегию  сопровождения  адаптации  ребенка, целесообразность  психопрофилактической работы  педагогом-психологом. Составление  прогноза  адаптации (анкетирование   родителей, первичная диагностика ребёнка).</a:t>
            </a:r>
          </a:p>
          <a:p>
            <a:pPr marL="342900" indent="-342900"/>
            <a:r>
              <a:rPr lang="ru-RU" b="1" dirty="0" smtClean="0"/>
              <a:t>3) </a:t>
            </a:r>
            <a:r>
              <a:rPr lang="ru-RU" b="1" i="1" dirty="0" smtClean="0"/>
              <a:t>Адаптационный  период. </a:t>
            </a:r>
          </a:p>
          <a:p>
            <a:pPr marL="342900" indent="-342900"/>
            <a:r>
              <a:rPr lang="ru-RU" b="1" i="1" dirty="0" smtClean="0"/>
              <a:t>      </a:t>
            </a:r>
            <a:r>
              <a:rPr lang="ru-RU" b="1" dirty="0" smtClean="0"/>
              <a:t>Осуществление  адаптационных  мер  при  переходе  из  домашних  условий  в  дошкольное  учреждение. Психологическое  сопровождение  каждого  ребенка  в  адаптационный  период. Ведение  листа  адаптации, диагностики. Проведение  индивидуальных  консультаций  и   родительского  собрания.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496204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Профилактика школьной </a:t>
            </a:r>
            <a:r>
              <a:rPr lang="ru-RU" dirty="0" err="1" smtClean="0">
                <a:solidFill>
                  <a:srgbClr val="FF0000"/>
                </a:solidFill>
              </a:rPr>
              <a:t>дезадаптации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3657600" cy="5314968"/>
          </a:xfrm>
        </p:spPr>
        <p:txBody>
          <a:bodyPr/>
          <a:lstStyle/>
          <a:p>
            <a:r>
              <a:rPr lang="ru-RU" dirty="0" smtClean="0"/>
              <a:t>Знакомство с учителями в детском саду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928670"/>
            <a:ext cx="3657600" cy="5243530"/>
          </a:xfrm>
        </p:spPr>
        <p:txBody>
          <a:bodyPr/>
          <a:lstStyle/>
          <a:p>
            <a:r>
              <a:rPr lang="ru-RU" dirty="0" smtClean="0"/>
              <a:t>Экскурсия в школу</a:t>
            </a:r>
            <a:endParaRPr lang="ru-RU" dirty="0"/>
          </a:p>
        </p:txBody>
      </p:sp>
      <p:pic>
        <p:nvPicPr>
          <p:cNvPr id="5" name="Рисунок 4" descr="P10001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714488"/>
            <a:ext cx="1143008" cy="857256"/>
          </a:xfrm>
          <a:prstGeom prst="rect">
            <a:avLst/>
          </a:prstGeom>
        </p:spPr>
      </p:pic>
      <p:pic>
        <p:nvPicPr>
          <p:cNvPr id="8" name="Рисунок 7" descr="P10006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214554"/>
            <a:ext cx="1166789" cy="87509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72613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Сведения о квалификации: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Окончила  МПГУ им. Ленина ф-т педагогики и психологии дошкольной в 1993 году по специальности :педагогика и психология дошкольная.</a:t>
            </a:r>
            <a:br>
              <a:rPr lang="ru-RU" sz="2400" b="1" i="1" dirty="0" smtClean="0"/>
            </a:br>
            <a:r>
              <a:rPr lang="ru-RU" sz="2400" b="1" i="1" dirty="0" smtClean="0"/>
              <a:t>Работает психологом в </a:t>
            </a:r>
            <a:r>
              <a:rPr lang="ru-RU" sz="2400" b="1" i="1" dirty="0" err="1" smtClean="0"/>
              <a:t>д</a:t>
            </a:r>
            <a:r>
              <a:rPr lang="ru-RU" sz="2400" b="1" i="1" dirty="0" smtClean="0"/>
              <a:t>/с «Теремок» с 1995 года.   </a:t>
            </a:r>
            <a:br>
              <a:rPr lang="ru-RU" sz="2400" b="1" i="1" dirty="0" smtClean="0"/>
            </a:br>
            <a:r>
              <a:rPr lang="ru-RU" sz="2000" b="1" i="1" dirty="0" smtClean="0">
                <a:solidFill>
                  <a:srgbClr val="FF0000"/>
                </a:solidFill>
              </a:rPr>
              <a:t>Курсы повышения квалификации:</a:t>
            </a:r>
            <a:r>
              <a:rPr lang="en-US" sz="2000" b="1" i="1" dirty="0" smtClean="0">
                <a:solidFill>
                  <a:srgbClr val="FF0000"/>
                </a:solidFill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</a:rPr>
            </a:br>
            <a:r>
              <a:rPr lang="en-US" sz="2000" b="1" i="1" dirty="0" smtClean="0">
                <a:solidFill>
                  <a:srgbClr val="FF0000"/>
                </a:solidFill>
              </a:rPr>
              <a:t>1) </a:t>
            </a:r>
            <a:r>
              <a:rPr lang="ru-RU" sz="2000" b="1" i="1" dirty="0" smtClean="0">
                <a:solidFill>
                  <a:srgbClr val="FF0000"/>
                </a:solidFill>
              </a:rPr>
              <a:t>ПАПО МО тема: «Педагог-психолог ОУ»(216ч.) 2006г.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2) МИОО тема: «Научно-методическое сопровождение учебно-воспитательного процесса в ДОУ»(144ч.)2009г.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3. ИПТ и К тема: «Методы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арт-терапии</a:t>
            </a:r>
            <a:r>
              <a:rPr lang="ru-RU" sz="2000" b="1" i="1" dirty="0" smtClean="0">
                <a:solidFill>
                  <a:srgbClr val="FF0000"/>
                </a:solidFill>
              </a:rPr>
              <a:t>: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err="1" smtClean="0">
                <a:solidFill>
                  <a:srgbClr val="FF0000"/>
                </a:solidFill>
              </a:rPr>
              <a:t>Куклотерапия</a:t>
            </a:r>
            <a:r>
              <a:rPr lang="ru-RU" sz="2000" b="1" i="1" dirty="0" smtClean="0">
                <a:solidFill>
                  <a:srgbClr val="FF0000"/>
                </a:solidFill>
              </a:rPr>
              <a:t> в работе с детскими страхами»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 2011г.(78ч.)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74638"/>
            <a:ext cx="8001056" cy="208279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Организация работы в микрорайоне по преемственности обучения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«Круглые  столы» и семинары с учителями начальных классов 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                               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u="sng" dirty="0" smtClean="0">
                <a:solidFill>
                  <a:srgbClr val="FF0000"/>
                </a:solidFill>
              </a:rPr>
              <a:t>Психологическое просвещение</a:t>
            </a:r>
            <a:endParaRPr lang="ru-RU" sz="4400" u="sng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i="1" u="sng" dirty="0" smtClean="0"/>
              <a:t>Просвещение</a:t>
            </a:r>
            <a:r>
              <a:rPr lang="ru-RU" i="1" dirty="0" smtClean="0"/>
              <a:t> – повышение психологической культуры воспитателей, педагогов, родителей, формирование запроса на психологические услуги и обеспечение информацией по психологическим проблемам, </a:t>
            </a:r>
            <a:r>
              <a:rPr lang="ru-RU" i="1" smtClean="0"/>
              <a:t>правовой тематике.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u="sng" dirty="0" smtClean="0">
                <a:solidFill>
                  <a:srgbClr val="FF0000"/>
                </a:solidFill>
              </a:rPr>
              <a:t>Консультирование</a:t>
            </a:r>
            <a:endParaRPr lang="ru-RU" sz="4400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i="1" u="sng" dirty="0" smtClean="0"/>
              <a:t>Консультирование</a:t>
            </a:r>
            <a:r>
              <a:rPr lang="ru-RU" i="1" dirty="0" smtClean="0"/>
              <a:t> – оказание конкретной помощи обратившимся взрослым  в осознании, анализе и решении психологических проблем, связанных с домашним воспитанием и развитием детей, с организаций педагогического процесса детского сада.</a:t>
            </a:r>
          </a:p>
          <a:p>
            <a:pPr lvl="0"/>
            <a:endParaRPr lang="ru-RU" i="1" dirty="0" smtClean="0"/>
          </a:p>
          <a:p>
            <a:pPr lvl="0"/>
            <a:r>
              <a:rPr lang="ru-RU" i="1" dirty="0" smtClean="0"/>
              <a:t>Проводятся индивидуальные и групповые консультации для педагогов и родителей.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Информация об учреждении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/>
          <a:lstStyle/>
          <a:p>
            <a:r>
              <a:rPr lang="ru-RU" dirty="0" smtClean="0"/>
              <a:t>В ГБОУ №2594 </a:t>
            </a:r>
            <a:r>
              <a:rPr lang="ru-RU" dirty="0" err="1" smtClean="0"/>
              <a:t>д</a:t>
            </a:r>
            <a:r>
              <a:rPr lang="ru-RU" dirty="0" smtClean="0"/>
              <a:t>/с «Теремок» 6 групп, 2 из них – логопедические.</a:t>
            </a:r>
          </a:p>
          <a:p>
            <a:r>
              <a:rPr lang="ru-RU" dirty="0" smtClean="0"/>
              <a:t>Работа осуществляется по программе «От рождения до школы» и коррекционным программам логопедической помощи.</a:t>
            </a:r>
          </a:p>
          <a:p>
            <a:r>
              <a:rPr lang="ru-RU" dirty="0" smtClean="0"/>
              <a:t>Заведующая </a:t>
            </a:r>
            <a:r>
              <a:rPr lang="ru-RU" dirty="0" err="1" smtClean="0"/>
              <a:t>Чаплинская</a:t>
            </a:r>
            <a:r>
              <a:rPr lang="ru-RU" dirty="0" smtClean="0"/>
              <a:t> Н.Н.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511288"/>
          </a:xfrm>
        </p:spPr>
        <p:txBody>
          <a:bodyPr>
            <a:normAutofit fontScale="90000"/>
          </a:bodyPr>
          <a:lstStyle/>
          <a:p>
            <a:pPr lvl="0"/>
            <a:r>
              <a:rPr lang="ru-RU" i="1" u="sng" dirty="0" smtClean="0">
                <a:solidFill>
                  <a:srgbClr val="FF0000"/>
                </a:solidFill>
              </a:rPr>
              <a:t>Направления</a:t>
            </a:r>
            <a:r>
              <a:rPr lang="ru-RU" i="1" dirty="0" smtClean="0">
                <a:solidFill>
                  <a:srgbClr val="FF0000"/>
                </a:solidFill>
              </a:rPr>
              <a:t> деятельности педагога-психолога в ГБОУ №2594 </a:t>
            </a:r>
            <a:r>
              <a:rPr lang="ru-RU" i="1" dirty="0" err="1" smtClean="0">
                <a:solidFill>
                  <a:srgbClr val="FF0000"/>
                </a:solidFill>
              </a:rPr>
              <a:t>д</a:t>
            </a:r>
            <a:r>
              <a:rPr lang="ru-RU" i="1" dirty="0" smtClean="0">
                <a:solidFill>
                  <a:srgbClr val="FF0000"/>
                </a:solidFill>
              </a:rPr>
              <a:t>/с «Теремок»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600" i="1" u="sng" dirty="0" smtClean="0"/>
              <a:t>психологическая диагностика</a:t>
            </a:r>
            <a:endParaRPr lang="ru-RU" sz="3600" dirty="0" smtClean="0"/>
          </a:p>
          <a:p>
            <a:r>
              <a:rPr lang="ru-RU" sz="3600" i="1" u="sng" dirty="0" smtClean="0"/>
              <a:t>развивающая и коррекционная работа</a:t>
            </a:r>
            <a:endParaRPr lang="ru-RU" sz="3600" dirty="0" smtClean="0"/>
          </a:p>
          <a:p>
            <a:r>
              <a:rPr lang="ru-RU" sz="3600" i="1" u="sng" dirty="0" smtClean="0"/>
              <a:t>психопрофилактическая работа</a:t>
            </a:r>
            <a:endParaRPr lang="ru-RU" sz="3600" dirty="0" smtClean="0"/>
          </a:p>
          <a:p>
            <a:r>
              <a:rPr lang="ru-RU" sz="3600" i="1" u="sng" dirty="0" smtClean="0"/>
              <a:t>консультирование</a:t>
            </a:r>
            <a:endParaRPr lang="ru-RU" sz="3600" dirty="0" smtClean="0"/>
          </a:p>
          <a:p>
            <a:r>
              <a:rPr lang="ru-RU" sz="3600" i="1" u="sng" dirty="0" smtClean="0"/>
              <a:t>просвещение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8072" cy="1368412"/>
          </a:xfrm>
        </p:spPr>
        <p:txBody>
          <a:bodyPr>
            <a:noAutofit/>
          </a:bodyPr>
          <a:lstStyle/>
          <a:p>
            <a:r>
              <a:rPr lang="ru-RU" sz="4400" i="1" u="sng" dirty="0" smtClean="0">
                <a:solidFill>
                  <a:srgbClr val="FF0000"/>
                </a:solidFill>
              </a:rPr>
              <a:t>Психологическая диагностика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i="1" dirty="0" smtClean="0"/>
              <a:t>психолого-педагогическое изучение индивидуальных особенностей личности с целью выявления причин возникновения проблем в развитии и обучении, определения сильных сторон личности, ее резервных возможностей, на которые можно опираться в ходе коррекционной работы, </a:t>
            </a:r>
            <a:endParaRPr lang="ru-RU" dirty="0" smtClean="0"/>
          </a:p>
          <a:p>
            <a:r>
              <a:rPr lang="ru-RU" i="1" dirty="0" smtClean="0"/>
              <a:t>диагностики изменений в психофизическом, сенсорном и эмоциональном развитии личностно-социальном развитии ребенка при реализации целостного педагогического и коррекционно-развивающего процесса в ДОУ</a:t>
            </a:r>
          </a:p>
          <a:p>
            <a:r>
              <a:rPr lang="ru-RU" i="1" dirty="0" smtClean="0"/>
              <a:t>Диагностика педагогов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72386" cy="7143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Диагностические методики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467600" cy="5688158"/>
          </a:xfrm>
        </p:spPr>
        <p:txBody>
          <a:bodyPr>
            <a:noAutofit/>
          </a:bodyPr>
          <a:lstStyle/>
          <a:p>
            <a:r>
              <a:rPr lang="ru-RU" dirty="0" smtClean="0"/>
              <a:t>1. «Диагностика развития познавательного уровня ребёнка 1,5 – 3 лет» Н.А.Рычкова</a:t>
            </a:r>
          </a:p>
          <a:p>
            <a:r>
              <a:rPr lang="ru-RU" dirty="0" smtClean="0"/>
              <a:t>«Диагностический комплект»  Н.Я.Семаго, М.М. Семаго</a:t>
            </a:r>
          </a:p>
          <a:p>
            <a:r>
              <a:rPr lang="ru-RU" dirty="0" smtClean="0"/>
              <a:t>«Методы психодиагностики детей дошкольного возраста» </a:t>
            </a:r>
            <a:r>
              <a:rPr lang="ru-RU" dirty="0" err="1" smtClean="0"/>
              <a:t>Р.С.Немов</a:t>
            </a:r>
            <a:endParaRPr lang="ru-RU" dirty="0" smtClean="0"/>
          </a:p>
          <a:p>
            <a:r>
              <a:rPr lang="ru-RU" dirty="0" err="1" smtClean="0"/>
              <a:t>Е.А.Екжанова</a:t>
            </a:r>
            <a:r>
              <a:rPr lang="ru-RU" dirty="0" smtClean="0"/>
              <a:t> «</a:t>
            </a:r>
            <a:r>
              <a:rPr lang="ru-RU" dirty="0" err="1" smtClean="0"/>
              <a:t>Диагностико-прогностический</a:t>
            </a:r>
            <a:r>
              <a:rPr lang="ru-RU" dirty="0" smtClean="0"/>
              <a:t> скрининг в первых классах </a:t>
            </a:r>
            <a:r>
              <a:rPr lang="ru-RU" dirty="0" err="1" smtClean="0"/>
              <a:t>общеобр</a:t>
            </a:r>
            <a:r>
              <a:rPr lang="ru-RU" dirty="0" smtClean="0"/>
              <a:t>. школы»</a:t>
            </a:r>
          </a:p>
          <a:p>
            <a:r>
              <a:rPr lang="ru-RU" dirty="0" smtClean="0"/>
              <a:t>«Комплексная методика диагностики психического развития детей 6-7 лет «</a:t>
            </a:r>
            <a:r>
              <a:rPr lang="en-US" dirty="0" smtClean="0"/>
              <a:t>SCHOOL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err="1" smtClean="0"/>
              <a:t>Бахурина</a:t>
            </a:r>
            <a:r>
              <a:rPr lang="ru-RU" dirty="0" smtClean="0"/>
              <a:t> Е.С.</a:t>
            </a:r>
          </a:p>
          <a:p>
            <a:r>
              <a:rPr lang="ru-RU" dirty="0" smtClean="0"/>
              <a:t>Социологические методики</a:t>
            </a:r>
          </a:p>
          <a:p>
            <a:r>
              <a:rPr lang="ru-RU" dirty="0" smtClean="0"/>
              <a:t>Рисуночные методики</a:t>
            </a:r>
          </a:p>
          <a:p>
            <a:r>
              <a:rPr lang="ru-RU" dirty="0" smtClean="0"/>
              <a:t>«Незаконченные предложения о детских страхах» и др.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Психологическая диагностика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543824" cy="547384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Осуществляется в форме плановой диагностики или  диагностики по запросу родителей, воспитателей и  администрации ДОУ</a:t>
            </a:r>
          </a:p>
          <a:p>
            <a:pPr>
              <a:buNone/>
            </a:pPr>
            <a:r>
              <a:rPr lang="ru-RU" dirty="0" smtClean="0"/>
              <a:t>Задачи:</a:t>
            </a:r>
          </a:p>
          <a:p>
            <a:pPr lvl="0"/>
            <a:r>
              <a:rPr lang="ru-RU" dirty="0" smtClean="0"/>
              <a:t>Выявление особенностей психического развития ребенка и их соответствия возрастной норме и социальным требованиям, а также определение отклонений в ту или иную сторону</a:t>
            </a:r>
          </a:p>
          <a:p>
            <a:pPr lvl="0"/>
            <a:r>
              <a:rPr lang="ru-RU" dirty="0" smtClean="0"/>
              <a:t>Своевременное определение проблем в развитии ребенка, анализ их причин</a:t>
            </a:r>
          </a:p>
          <a:p>
            <a:pPr lvl="0"/>
            <a:r>
              <a:rPr lang="ru-RU" dirty="0" smtClean="0"/>
              <a:t>Определение влияния воспитательно-образовательного процесса в ДОУ на развитие ребенка</a:t>
            </a:r>
          </a:p>
          <a:p>
            <a:r>
              <a:rPr lang="ru-RU" dirty="0" smtClean="0"/>
              <a:t>Предметом психологической диагностики являются адаптация ребенка к ДОУ, соответствие или несоответствие уровня его психического развития возрастной норме, негативные тенденции личностного развития, психологическая готовность к школьному обучению</a:t>
            </a:r>
          </a:p>
          <a:p>
            <a:r>
              <a:rPr lang="ru-RU" dirty="0" smtClean="0"/>
              <a:t>Методы психологической диагностики:</a:t>
            </a:r>
          </a:p>
          <a:p>
            <a:r>
              <a:rPr lang="ru-RU" dirty="0" smtClean="0"/>
              <a:t>Наблюдение  </a:t>
            </a:r>
          </a:p>
          <a:p>
            <a:r>
              <a:rPr lang="ru-RU" dirty="0" smtClean="0"/>
              <a:t>Опрос</a:t>
            </a:r>
          </a:p>
          <a:p>
            <a:r>
              <a:rPr lang="ru-RU" dirty="0" smtClean="0"/>
              <a:t>Тестирование </a:t>
            </a:r>
          </a:p>
          <a:p>
            <a:r>
              <a:rPr lang="ru-RU" dirty="0" smtClean="0"/>
              <a:t>Анкетирование</a:t>
            </a:r>
          </a:p>
          <a:p>
            <a:r>
              <a:rPr lang="ru-RU" dirty="0" smtClean="0"/>
              <a:t>Проективные методики </a:t>
            </a:r>
          </a:p>
          <a:p>
            <a:r>
              <a:rPr lang="ru-RU" dirty="0" smtClean="0"/>
              <a:t>Результаты сообщаются на педагогическом совете ДОУ. В случае необходимости принимаются соответствующие меры коррекционно-развивающего, профилактического и консультативного характера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273050"/>
            <a:ext cx="7572404" cy="584182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Экспертная деятельность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1359214"/>
          </a:xfrm>
        </p:spPr>
        <p:txBody>
          <a:bodyPr/>
          <a:lstStyle/>
          <a:p>
            <a:r>
              <a:rPr lang="ru-RU" dirty="0" smtClean="0"/>
              <a:t>Диагностика школьной готовности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1287776"/>
          </a:xfrm>
        </p:spPr>
        <p:txBody>
          <a:bodyPr/>
          <a:lstStyle/>
          <a:p>
            <a:r>
              <a:rPr lang="ru-RU" dirty="0" err="1" smtClean="0"/>
              <a:t>Экспертнная</a:t>
            </a:r>
            <a:r>
              <a:rPr lang="ru-RU" dirty="0" smtClean="0"/>
              <a:t> деятельность при аттестации педагогов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25602"/>
          </a:xfrm>
        </p:spPr>
        <p:txBody>
          <a:bodyPr>
            <a:normAutofit fontScale="90000"/>
          </a:bodyPr>
          <a:lstStyle/>
          <a:p>
            <a:r>
              <a:rPr lang="ru-RU" sz="4400" u="sng" dirty="0" smtClean="0">
                <a:solidFill>
                  <a:srgbClr val="FF0000"/>
                </a:solidFill>
              </a:rPr>
              <a:t>Развивающая и </a:t>
            </a:r>
            <a:r>
              <a:rPr lang="ru-RU" sz="4400" u="sng" dirty="0" err="1" smtClean="0">
                <a:solidFill>
                  <a:srgbClr val="FF0000"/>
                </a:solidFill>
              </a:rPr>
              <a:t>психокоррекционная</a:t>
            </a:r>
            <a:r>
              <a:rPr lang="ru-RU" sz="4400" u="sng" dirty="0" smtClean="0">
                <a:solidFill>
                  <a:srgbClr val="FF0000"/>
                </a:solidFill>
              </a:rPr>
              <a:t> работа</a:t>
            </a:r>
            <a:endParaRPr lang="ru-RU" sz="4400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71678"/>
            <a:ext cx="7329510" cy="4402274"/>
          </a:xfrm>
        </p:spPr>
        <p:txBody>
          <a:bodyPr/>
          <a:lstStyle/>
          <a:p>
            <a:pPr lvl="0"/>
            <a:r>
              <a:rPr lang="ru-RU" sz="3200" i="1" u="sng" dirty="0" smtClean="0"/>
              <a:t>Психологическая коррекция</a:t>
            </a:r>
            <a:r>
              <a:rPr lang="ru-RU" sz="3200" i="1" dirty="0" smtClean="0"/>
              <a:t> – систематическая целенаправленная работа психолога с детьми, отнесенными к категории группы риска по тем или иным основаниям, и направленная на специфическую помощь этим детям.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u="sng" dirty="0" err="1" smtClean="0">
                <a:solidFill>
                  <a:srgbClr val="FF0000"/>
                </a:solidFill>
              </a:rPr>
              <a:t>Психокоррекционная</a:t>
            </a:r>
            <a:r>
              <a:rPr lang="ru-RU" sz="4400" u="sng" dirty="0" smtClean="0">
                <a:solidFill>
                  <a:srgbClr val="FF0000"/>
                </a:solidFill>
              </a:rPr>
              <a:t> и развивающая работа</a:t>
            </a:r>
            <a:endParaRPr lang="ru-RU" sz="4400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fontAlgn="ctr"/>
            <a:endParaRPr lang="ru-RU" dirty="0" smtClean="0"/>
          </a:p>
          <a:p>
            <a:r>
              <a:rPr lang="ru-RU" dirty="0" smtClean="0"/>
              <a:t>Организуется путем разработки и реализации развивающих и коррекционных программ по направлениям: интеллектуальному и коммуникативно-личностному</a:t>
            </a:r>
          </a:p>
          <a:p>
            <a:r>
              <a:rPr lang="ru-RU" dirty="0" smtClean="0"/>
              <a:t>Принципы:</a:t>
            </a:r>
          </a:p>
          <a:p>
            <a:pPr lvl="0"/>
            <a:r>
              <a:rPr lang="ru-RU" dirty="0" smtClean="0"/>
              <a:t>Раннее начало</a:t>
            </a:r>
          </a:p>
          <a:p>
            <a:pPr lvl="0"/>
            <a:r>
              <a:rPr lang="ru-RU" dirty="0" smtClean="0"/>
              <a:t>Создание среды, способствующей развивающей  деятельности ребенка и стимулирующей ее</a:t>
            </a:r>
          </a:p>
          <a:p>
            <a:pPr lvl="0"/>
            <a:r>
              <a:rPr lang="ru-RU" dirty="0" smtClean="0"/>
              <a:t>Стимуляция собственной активности ребенка и напряжения его сил</a:t>
            </a:r>
          </a:p>
          <a:p>
            <a:pPr lvl="0"/>
            <a:r>
              <a:rPr lang="ru-RU" dirty="0" smtClean="0"/>
              <a:t>Обязательное участие взрослого в деятельности  ребенка</a:t>
            </a:r>
          </a:p>
          <a:p>
            <a:pPr lvl="0"/>
            <a:r>
              <a:rPr lang="ru-RU" dirty="0" smtClean="0"/>
              <a:t>Использование методов, отвечающих природе дошкольника, прежде всего игровых и всех видов продуктивной деятельности</a:t>
            </a:r>
          </a:p>
          <a:p>
            <a:r>
              <a:rPr lang="ru-RU" dirty="0" smtClean="0"/>
              <a:t>Проводится в тех случаях, когда у ребенка диагностированы определенные трудности:</a:t>
            </a:r>
          </a:p>
          <a:p>
            <a:pPr lvl="0"/>
            <a:r>
              <a:rPr lang="ru-RU" dirty="0" smtClean="0"/>
              <a:t>Проблемы, связанные с адаптацией к условиям ДОУ</a:t>
            </a:r>
          </a:p>
          <a:p>
            <a:pPr lvl="0"/>
            <a:r>
              <a:rPr lang="ru-RU" dirty="0" smtClean="0"/>
              <a:t>Поведение (агрессивность, пассивность, </a:t>
            </a:r>
            <a:r>
              <a:rPr lang="ru-RU" dirty="0" err="1" smtClean="0"/>
              <a:t>гиперактивность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Коммуникация (</a:t>
            </a:r>
            <a:r>
              <a:rPr lang="ru-RU" dirty="0" err="1" smtClean="0"/>
              <a:t>несформированность</a:t>
            </a:r>
            <a:r>
              <a:rPr lang="ru-RU" dirty="0" smtClean="0"/>
              <a:t> навыков общения с взрослыми или сверстниками)</a:t>
            </a:r>
          </a:p>
          <a:p>
            <a:pPr lvl="0"/>
            <a:r>
              <a:rPr lang="ru-RU" dirty="0" smtClean="0"/>
              <a:t>Личностные проблемы (тревожность, неадекватная самооценка)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464</TotalTime>
  <Words>1009</Words>
  <Application>Microsoft Office PowerPoint</Application>
  <PresentationFormat>Экран (4:3)</PresentationFormat>
  <Paragraphs>120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Презентация педагога-психолога ГБОУ №2594 города Москвы детского сада комбинированого вида «Теремок» Никуловой Натальи Викторовны. </vt:lpstr>
      <vt:lpstr>Сведения о квалификации: Окончила  МПГУ им. Ленина ф-т педагогики и психологии дошкольной в 1993 году по специальности :педагогика и психология дошкольная. Работает психологом в д/с «Теремок» с 1995 года.    Курсы повышения квалификации: 1) ПАПО МО тема: «Педагог-психолог ОУ»(216ч.) 2006г. 2) МИОО тема: «Научно-методическое сопровождение учебно-воспитательного процесса в ДОУ»(144ч.)2009г. 3. ИПТ и К тема: «Методы арт-терапии: Куклотерапия в работе с детскими страхами»  2011г.(78ч.)   </vt:lpstr>
      <vt:lpstr>Направления деятельности педагога-психолога в ГБОУ №2594 д/с «Теремок» </vt:lpstr>
      <vt:lpstr>Психологическая диагностика</vt:lpstr>
      <vt:lpstr>Диагностические методики</vt:lpstr>
      <vt:lpstr>Психологическая диагностика </vt:lpstr>
      <vt:lpstr>Экспертная деятельность</vt:lpstr>
      <vt:lpstr>Развивающая и психокоррекционная работа</vt:lpstr>
      <vt:lpstr>Психокоррекционная и развивающая работа</vt:lpstr>
      <vt:lpstr>Программы:</vt:lpstr>
      <vt:lpstr>Коррекция гиперактивности</vt:lpstr>
      <vt:lpstr>Коррекционные занятия  направлены на:</vt:lpstr>
      <vt:lpstr>Развивающие занятия</vt:lpstr>
      <vt:lpstr>Слайд 14</vt:lpstr>
      <vt:lpstr>Психопрофилактика</vt:lpstr>
      <vt:lpstr>Психопрофилактическая работа </vt:lpstr>
      <vt:lpstr>Психопрофилактическая работа </vt:lpstr>
      <vt:lpstr>Слайд 18</vt:lpstr>
      <vt:lpstr>Профилактика школьной дезадаптации</vt:lpstr>
      <vt:lpstr>Организация работы в микрорайоне по преемственности обучения «Круглые  столы» и семинары с учителями начальных классов                                                             </vt:lpstr>
      <vt:lpstr>Психологическое просвещение</vt:lpstr>
      <vt:lpstr>Консультирование</vt:lpstr>
      <vt:lpstr>Информация об учреждении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педагога-психолога ГБОУ №2594 города Москвы детского сада комбинированого вида «Теремок» Никуловой Натальи Викторовны. </dc:title>
  <dc:creator>root</dc:creator>
  <cp:lastModifiedBy>1</cp:lastModifiedBy>
  <cp:revision>54</cp:revision>
  <dcterms:created xsi:type="dcterms:W3CDTF">2011-09-01T12:53:33Z</dcterms:created>
  <dcterms:modified xsi:type="dcterms:W3CDTF">2011-09-24T18:43:47Z</dcterms:modified>
</cp:coreProperties>
</file>