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CB4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54C2D3E-5321-40E8-B1E3-70571606EA67}" type="datetimeFigureOut">
              <a:rPr lang="ru-RU" smtClean="0"/>
              <a:t>21.09.2010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6A86C02-A1FF-4882-8373-317BD80F1B3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&#1050;&#1056;&#1059;&#1043;&#1054;&#1047;&#1054;&#1056;.doc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2;&#1099;&#1096;&#1083;&#1077;&#1085;&#1080;&#1077;.doc" TargetMode="External"/><Relationship Id="rId5" Type="http://schemas.openxmlformats.org/officeDocument/2006/relationships/hyperlink" Target="&#1055;&#1040;&#1052;&#1071;&#1058;&#1068;.doc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&#1056;&#1072;&#1079;&#1074;&#1080;&#1090;&#1080;&#1077;%20&#1088;&#1077;&#1095;&#1080;.doc" TargetMode="Externa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00100" y="668130"/>
            <a:ext cx="6985000" cy="5275451"/>
            <a:chOff x="0" y="-41"/>
            <a:chExt cx="5760" cy="4679"/>
          </a:xfrm>
        </p:grpSpPr>
        <p:pic>
          <p:nvPicPr>
            <p:cNvPr id="5" name="Picture 4" descr="8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0"/>
              <a:ext cx="5760" cy="4428"/>
            </a:xfrm>
            <a:prstGeom prst="rect">
              <a:avLst/>
            </a:prstGeom>
            <a:noFill/>
          </p:spPr>
        </p:pic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0" y="-41"/>
              <a:ext cx="5760" cy="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142852"/>
            <a:ext cx="7772400" cy="1143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Сенсорная комната – 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волшебный мир здоровья.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357158" y="1428736"/>
            <a:ext cx="2808287" cy="2071702"/>
          </a:xfrm>
          <a:prstGeom prst="wedgeRoundRectCallout">
            <a:avLst>
              <a:gd name="adj1" fmla="val 59358"/>
              <a:gd name="adj2" fmla="val 6514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5726111" y="4868863"/>
            <a:ext cx="2952750" cy="1703409"/>
          </a:xfrm>
          <a:prstGeom prst="wedgeRoundRectCallout">
            <a:avLst>
              <a:gd name="adj1" fmla="val -65861"/>
              <a:gd name="adj2" fmla="val -9516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000" b="1" i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643570" y="1428736"/>
            <a:ext cx="3060700" cy="1928826"/>
          </a:xfrm>
          <a:prstGeom prst="wedgeRoundRectCallout">
            <a:avLst>
              <a:gd name="adj1" fmla="val -62379"/>
              <a:gd name="adj2" fmla="val 6884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14282" y="4500570"/>
            <a:ext cx="3168650" cy="2143140"/>
          </a:xfrm>
          <a:prstGeom prst="wedgeRoundRectCallout">
            <a:avLst>
              <a:gd name="adj1" fmla="val 54708"/>
              <a:gd name="adj2" fmla="val -6865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0" descr="4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496"/>
            <a:ext cx="1357322" cy="148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2714644" cy="185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Admin\Рабочий стол\Фотки для презинт\DSC0153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29322" y="1595746"/>
            <a:ext cx="2428892" cy="169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Admin\Рабочий стол\Фотки для презинт\DSC0170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643446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Фотки для презинт\DSC0172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929198"/>
            <a:ext cx="2714644" cy="1532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0"/>
            <a:ext cx="7996262" cy="1571612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Индивидуальные занятия</a:t>
            </a:r>
            <a:b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применением элементов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коррекционно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развивающих  занятий по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Е.А.Стребелевой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Picture 119" descr="to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3116"/>
            <a:ext cx="1500198" cy="1957906"/>
          </a:xfrm>
          <a:prstGeom prst="rect">
            <a:avLst/>
          </a:prstGeom>
          <a:noFill/>
        </p:spPr>
      </p:pic>
      <p:sp>
        <p:nvSpPr>
          <p:cNvPr id="4" name="Oval 118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00100" y="4286256"/>
            <a:ext cx="3286148" cy="23701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Oval 11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5500694" y="1643050"/>
            <a:ext cx="3143272" cy="24892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Oval 116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142844" y="1714488"/>
            <a:ext cx="3286148" cy="242889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Oval 115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4714876" y="4143380"/>
            <a:ext cx="3286148" cy="250033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Рисунок 7" descr="C:\Documents and Settings\Admin\Рабочий стол\Флешка1\ФЛЕШКА (E)\Аттестация\Отобранн\DSC0524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2071678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лешка1\ФЛЕШКА (E)\Аттестация\Отобранн\DSC0526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643446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Флешка1\ФЛЕШКА (E)\Аттестация\Отобранн\DSC0527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2000240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Флешка1\ФЛЕШКА (E)\Аттестация\Отобранн\DSC0529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5286379" y="4643447"/>
            <a:ext cx="22145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00128" y="285728"/>
            <a:ext cx="7772400" cy="1143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Наше творчество:</a:t>
            </a:r>
          </a:p>
        </p:txBody>
      </p:sp>
      <p:pic>
        <p:nvPicPr>
          <p:cNvPr id="3" name="Picture 2" descr="F:\0 Слушатели ArtRage\Чуканова кат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28" y="1285860"/>
            <a:ext cx="3328026" cy="2118341"/>
          </a:xfrm>
          <a:prstGeom prst="rect">
            <a:avLst/>
          </a:prstGeom>
          <a:noFill/>
        </p:spPr>
      </p:pic>
      <p:pic>
        <p:nvPicPr>
          <p:cNvPr id="4" name="Picture 2" descr="F:\0 Слушатели ArtRage\Инди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28" y="3714752"/>
            <a:ext cx="3500462" cy="2625347"/>
          </a:xfrm>
          <a:prstGeom prst="rect">
            <a:avLst/>
          </a:prstGeom>
          <a:noFill/>
        </p:spPr>
      </p:pic>
      <p:pic>
        <p:nvPicPr>
          <p:cNvPr id="5" name="Picture 2" descr="F:\0 Слушатели ArtRage\Дубяго Сергей Георгиеви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4970" y="1285860"/>
            <a:ext cx="2928958" cy="2196718"/>
          </a:xfrm>
          <a:prstGeom prst="rect">
            <a:avLst/>
          </a:prstGeom>
          <a:noFill/>
        </p:spPr>
      </p:pic>
      <p:pic>
        <p:nvPicPr>
          <p:cNvPr id="6" name="Picture 2" descr="F:\0 Слушатели ArtRage\сав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3532" y="3786190"/>
            <a:ext cx="346787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752475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377f0857764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 rot="10497245" flipV="1">
            <a:off x="1703088" y="2385252"/>
            <a:ext cx="40306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76832" y="5214949"/>
            <a:ext cx="2786082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lt"/>
              </a:rPr>
              <a:t>До новых встреч!</a:t>
            </a:r>
            <a:endParaRPr lang="ru-RU" sz="40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42910" y="21429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defRPr b="1" i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err="1" smtClean="0">
                <a:ln w="1905"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Чуканова</a:t>
            </a:r>
            <a:r>
              <a:rPr kumimoji="0" lang="ru-RU" sz="4400" b="1" i="1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Екатерина Юрьевна</a:t>
            </a:r>
            <a:endParaRPr kumimoji="0" lang="ru-RU" sz="4400" b="1" i="1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714876" y="1285860"/>
            <a:ext cx="3709982" cy="535782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algn="l">
              <a:defRPr sz="1400" b="1" i="1">
                <a:latin typeface="Times New Roman" pitchFamily="18" charset="0"/>
                <a:cs typeface="Times New Roman" pitchFamily="18" charset="0"/>
              </a:defRPr>
            </a:lvl2pPr>
            <a:lvl3pPr algn="l">
              <a:buNone/>
              <a:defRPr sz="1400" b="1">
                <a:latin typeface="Times New Roman" pitchFamily="18" charset="0"/>
                <a:cs typeface="Times New Roman" pitchFamily="18" charset="0"/>
              </a:defRPr>
            </a:lvl3pPr>
            <a:lvl4pPr algn="l">
              <a:buNone/>
              <a:defRPr sz="1400" b="1">
                <a:latin typeface="Times New Roman" pitchFamily="18" charset="0"/>
                <a:cs typeface="Times New Roman" pitchFamily="18" charset="0"/>
              </a:defRPr>
            </a:lvl4pPr>
            <a:lvl5pPr algn="l">
              <a:defRPr sz="14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психолог в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СПДДИдля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умственно отсталых детей «Берёзка».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Образование – высшее.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2008-2009гг. – курсы повышения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квалиффикации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ИКП «Инновационные технологии в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коррекционно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развивающем обучении и воспитании детей с отклонениями в развитии» – 72ч.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2009-2010гг. – курсы по программе методической поддержки «Использование ИКТ в работе с детьми – инвалидами» - 36ч.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2009-2010гг. – обучение по программе: семинар- тренинг «Развитие эмоционального интеллекта детей и подростков средствами игровой терапии»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Т.М.Грабенко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- 40ч.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2010-2011гг. – курсы повышения квалификации по телесно-ориентированной терапии – 140ч. 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>
          <a:xfrm>
            <a:off x="723896" y="6248400"/>
            <a:ext cx="1633526" cy="3238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/>
            <a:r>
              <a:rPr lang="ru-RU" dirty="0" smtClean="0"/>
              <a:t>21.09.2010г.</a:t>
            </a:r>
            <a:endParaRPr lang="ru-RU" dirty="0"/>
          </a:p>
        </p:txBody>
      </p:sp>
      <p:pic>
        <p:nvPicPr>
          <p:cNvPr id="11" name="Рисунок 10" descr="C:\Documents and Settings\Admin\Рабочий стол\Всё из Вязьмы\наши фотки\Фото 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714356"/>
            <a:ext cx="777240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40CB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направления   работы: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352" y="2571744"/>
            <a:ext cx="75009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Психологическая профилактика;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Психологическое диагностирование;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Психологическое просвещение;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Организационно- методическая;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развивающая;</a:t>
            </a:r>
          </a:p>
          <a:p>
            <a:pPr lvl="0"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Снятие эмоционально- физического   </a:t>
            </a:r>
          </a:p>
          <a:p>
            <a:pPr lvl="0">
              <a:buFontTx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напряжения.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43220" y="357166"/>
            <a:ext cx="5343556" cy="1071570"/>
          </a:xfrm>
          <a:prstGeom prst="rect">
            <a:avLst/>
          </a:prstGeo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2714612" y="1500174"/>
            <a:ext cx="5715008" cy="48577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Развитие пространственно –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временного, цветового и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форменного  восприятия;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психогимнастика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развитие различных видов памяти,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внимания, мышления;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развитие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объекттивного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самовосприятия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3" descr="D:\Documents and Settings\teacher4\Рабочий стол\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2860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95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3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85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40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43004" y="0"/>
            <a:ext cx="7772400" cy="1143000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Психологическое просвещение: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rganization Chart 2"/>
          <p:cNvGrpSpPr>
            <a:grpSpLocks noChangeAspect="1"/>
          </p:cNvGrpSpPr>
          <p:nvPr/>
        </p:nvGrpSpPr>
        <p:grpSpPr bwMode="auto">
          <a:xfrm>
            <a:off x="1371632" y="2714644"/>
            <a:ext cx="6572871" cy="1214446"/>
            <a:chOff x="372" y="585"/>
            <a:chExt cx="2306" cy="288"/>
          </a:xfrm>
        </p:grpSpPr>
        <p:sp>
          <p:nvSpPr>
            <p:cNvPr id="6" name="_s1032"/>
            <p:cNvSpPr>
              <a:spLocks noChangeArrowheads="1"/>
            </p:cNvSpPr>
            <p:nvPr/>
          </p:nvSpPr>
          <p:spPr bwMode="auto">
            <a:xfrm>
              <a:off x="372" y="585"/>
              <a:ext cx="977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itchFamily="66" charset="0"/>
                </a:rPr>
                <a:t>администрация</a:t>
              </a:r>
            </a:p>
          </p:txBody>
        </p:sp>
        <p:sp>
          <p:nvSpPr>
            <p:cNvPr id="7" name="_s1034"/>
            <p:cNvSpPr>
              <a:spLocks noChangeArrowheads="1"/>
            </p:cNvSpPr>
            <p:nvPr/>
          </p:nvSpPr>
          <p:spPr bwMode="auto">
            <a:xfrm>
              <a:off x="1751" y="585"/>
              <a:ext cx="927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itchFamily="66" charset="0"/>
                </a:rPr>
                <a:t>воспитатели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itchFamily="66" charset="0"/>
                </a:rPr>
                <a:t>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8" name="Стрелка вниз 7"/>
          <p:cNvSpPr/>
          <p:nvPr/>
        </p:nvSpPr>
        <p:spPr bwMode="auto">
          <a:xfrm rot="2594398">
            <a:off x="3493930" y="1940617"/>
            <a:ext cx="366466" cy="83779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 rot="18984820">
            <a:off x="5314855" y="1949278"/>
            <a:ext cx="387071" cy="81970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32"/>
          <p:cNvSpPr>
            <a:spLocks noChangeArrowheads="1"/>
          </p:cNvSpPr>
          <p:nvPr/>
        </p:nvSpPr>
        <p:spPr bwMode="auto">
          <a:xfrm>
            <a:off x="3086144" y="1000132"/>
            <a:ext cx="2928958" cy="1000132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200" dirty="0"/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Психолог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auto">
          <a:xfrm rot="10800000">
            <a:off x="2514640" y="4000528"/>
            <a:ext cx="4534149" cy="403621"/>
          </a:xfrm>
          <a:prstGeom prst="curvedDownArrow">
            <a:avLst>
              <a:gd name="adj1" fmla="val 111398"/>
              <a:gd name="adj2" fmla="val 222796"/>
              <a:gd name="adj3" fmla="val 36030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>
            <a:off x="1785918" y="4714908"/>
            <a:ext cx="2028894" cy="967451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0" dirty="0">
                <a:solidFill>
                  <a:schemeClr val="accent1">
                    <a:lumMod val="10000"/>
                  </a:schemeClr>
                </a:solidFill>
              </a:rPr>
              <a:t>Разработка рекомендаций</a:t>
            </a: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auto">
          <a:xfrm>
            <a:off x="4229152" y="4814567"/>
            <a:ext cx="1914484" cy="1686291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0" dirty="0">
                <a:solidFill>
                  <a:schemeClr val="accent1">
                    <a:lumMod val="10000"/>
                  </a:schemeClr>
                </a:solidFill>
              </a:rPr>
              <a:t>Проведение </a:t>
            </a:r>
            <a:r>
              <a:rPr lang="ru-RU" sz="1400" b="0" dirty="0" smtClean="0">
                <a:solidFill>
                  <a:schemeClr val="accent1">
                    <a:lumMod val="10000"/>
                  </a:schemeClr>
                </a:solidFill>
              </a:rPr>
              <a:t>консультаций </a:t>
            </a:r>
            <a:r>
              <a:rPr lang="ru-RU" sz="1400" b="0" dirty="0">
                <a:solidFill>
                  <a:schemeClr val="accent1">
                    <a:lumMod val="10000"/>
                  </a:schemeClr>
                </a:solidFill>
              </a:rPr>
              <a:t>по вопросам психического </a:t>
            </a:r>
            <a:r>
              <a:rPr lang="ru-RU" sz="1400" b="0" dirty="0" smtClean="0">
                <a:solidFill>
                  <a:schemeClr val="accent1">
                    <a:lumMod val="10000"/>
                  </a:schemeClr>
                </a:solidFill>
              </a:rPr>
              <a:t>развития </a:t>
            </a:r>
            <a:r>
              <a:rPr lang="ru-RU" sz="1400" b="0" dirty="0">
                <a:solidFill>
                  <a:schemeClr val="accent1">
                    <a:lumMod val="10000"/>
                  </a:schemeClr>
                </a:solidFill>
              </a:rPr>
              <a:t>детей </a:t>
            </a:r>
          </a:p>
          <a:p>
            <a:endParaRPr lang="ru-RU" b="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 flipH="1">
            <a:off x="3157582" y="4429156"/>
            <a:ext cx="1600211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4729218" y="4429156"/>
            <a:ext cx="357189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833686" y="142852"/>
            <a:ext cx="3357586" cy="827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Администрация</a:t>
            </a:r>
            <a:endParaRPr lang="ru-RU" sz="32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262050" y="3714752"/>
            <a:ext cx="2238380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Обучение навыкам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«ненасильственного»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общения 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3976694" y="4071942"/>
            <a:ext cx="3357586" cy="250033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latin typeface="Times New Roman" pitchFamily="18" charset="0"/>
              </a:rPr>
              <a:t>Обучение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 распознаванию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собственных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негативных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эмоциональных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 состояний,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возникающих при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общении с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агрессивными, 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</a:rPr>
              <a:t>гиперактивными</a:t>
            </a:r>
            <a:endParaRPr lang="ru-RU" sz="1400" dirty="0" smtClean="0">
              <a:latin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</a:rPr>
              <a:t> детьми.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905520" y="2000240"/>
            <a:ext cx="2309818" cy="142876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Информирование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об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индивидуально-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психологических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особенностях.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976298" y="1714488"/>
            <a:ext cx="2571768" cy="15716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Духовно –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нравственное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образование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участников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воспитательного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процесса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H="1">
            <a:off x="2262182" y="1000108"/>
            <a:ext cx="1714512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5334016" y="1071546"/>
            <a:ext cx="1714512" cy="928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H="1">
            <a:off x="2905124" y="1142984"/>
            <a:ext cx="1714512" cy="2643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4833950" y="1071546"/>
            <a:ext cx="642942" cy="3009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928926" y="571480"/>
            <a:ext cx="3357586" cy="8270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Воспитатели.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071538" y="4143380"/>
            <a:ext cx="2786082" cy="1785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Отработка навыков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позитивного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взаимодействия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с агрессивными,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</a:rPr>
              <a:t>гиперактивными</a:t>
            </a:r>
            <a:r>
              <a:rPr lang="ru-RU" sz="1600" dirty="0" smtClean="0">
                <a:latin typeface="Times New Roman" pitchFamily="18" charset="0"/>
              </a:rPr>
              <a:t> детьми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через ролевую игру.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4572000" y="4429132"/>
            <a:ext cx="3357586" cy="200026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Оказание</a:t>
            </a:r>
            <a:r>
              <a:rPr lang="ru-RU" sz="1600" baseline="0" dirty="0" smtClean="0">
                <a:latin typeface="Times New Roman" pitchFamily="18" charset="0"/>
              </a:rPr>
              <a:t> конструктивной</a:t>
            </a:r>
          </a:p>
          <a:p>
            <a:pPr algn="ctr"/>
            <a:r>
              <a:rPr lang="ru-RU" sz="1600" baseline="0" dirty="0" smtClean="0">
                <a:latin typeface="Times New Roman" pitchFamily="18" charset="0"/>
              </a:rPr>
              <a:t> помощи в проблемных ситуациях</a:t>
            </a:r>
          </a:p>
          <a:p>
            <a:pPr algn="ctr"/>
            <a:r>
              <a:rPr lang="ru-RU" sz="1600" baseline="0" dirty="0" smtClean="0">
                <a:latin typeface="Times New Roman" pitchFamily="18" charset="0"/>
              </a:rPr>
              <a:t> и наработки навыков </a:t>
            </a:r>
          </a:p>
          <a:p>
            <a:pPr algn="ctr"/>
            <a:r>
              <a:rPr lang="ru-RU" sz="1600" baseline="0" dirty="0" err="1" smtClean="0">
                <a:latin typeface="Times New Roman" pitchFamily="18" charset="0"/>
              </a:rPr>
              <a:t>саморегуляции</a:t>
            </a:r>
            <a:r>
              <a:rPr lang="ru-RU" sz="1600" baseline="0" dirty="0" smtClean="0">
                <a:latin typeface="Times New Roman" pitchFamily="18" charset="0"/>
              </a:rPr>
              <a:t> и контроля</a:t>
            </a:r>
            <a:r>
              <a:rPr lang="ru-RU" sz="1400" baseline="0" dirty="0" smtClean="0">
                <a:latin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000760" y="2428868"/>
            <a:ext cx="2309818" cy="1428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Профилактика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 вредных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привычек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воспитанников.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071538" y="2143116"/>
            <a:ext cx="2571768" cy="15716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Профилактика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</a:rPr>
              <a:t>девиантного</a:t>
            </a:r>
            <a:endParaRPr lang="ru-RU" sz="1600" dirty="0" smtClean="0"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 поведения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воспитанников.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H="1">
            <a:off x="2357422" y="1428736"/>
            <a:ext cx="1714512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5000628" y="1571612"/>
            <a:ext cx="1071570" cy="2857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5429256" y="1500174"/>
            <a:ext cx="1714512" cy="928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H="1">
            <a:off x="3000364" y="1571612"/>
            <a:ext cx="1714512" cy="2643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200"/>
                            </p:stCondLst>
                            <p:childTnLst>
                              <p:par>
                                <p:cTn id="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2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14480" y="500042"/>
            <a:ext cx="5486400" cy="857256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Коррекционно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развивающие занятия.</a:t>
            </a:r>
            <a:endParaRPr kumimoji="0" lang="ru-RU" sz="28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9" descr="p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85992"/>
            <a:ext cx="1296988" cy="1223962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428992" y="3429000"/>
            <a:ext cx="2160588" cy="1366837"/>
          </a:xfrm>
          <a:prstGeom prst="can">
            <a:avLst>
              <a:gd name="adj" fmla="val 25000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14348" y="4643446"/>
            <a:ext cx="2520950" cy="1727200"/>
          </a:xfrm>
          <a:prstGeom prst="can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Развитие позитивной</a:t>
            </a:r>
          </a:p>
          <a:p>
            <a:pPr algn="ctr"/>
            <a:r>
              <a:rPr lang="ru-RU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самооценки.</a:t>
            </a:r>
            <a:endParaRPr lang="ru-RU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786446" y="4572008"/>
            <a:ext cx="2520950" cy="1727200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Обучение ребёнка</a:t>
            </a:r>
          </a:p>
          <a:p>
            <a:pPr algn="ctr"/>
            <a:r>
              <a:rPr lang="ru-RU" sz="1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конструктивным</a:t>
            </a:r>
          </a:p>
          <a:p>
            <a:pPr algn="ctr"/>
            <a:r>
              <a:rPr lang="ru-RU" sz="1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поведенческим</a:t>
            </a:r>
          </a:p>
          <a:p>
            <a:pPr algn="ctr"/>
            <a:r>
              <a:rPr lang="ru-RU" sz="1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реакциям</a:t>
            </a:r>
          </a:p>
          <a:p>
            <a:pPr algn="ctr"/>
            <a:r>
              <a:rPr lang="ru-RU" sz="1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проблемной</a:t>
            </a:r>
          </a:p>
          <a:p>
            <a:pPr algn="ctr"/>
            <a:r>
              <a:rPr lang="ru-RU" sz="1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ситуации.</a:t>
            </a:r>
            <a:endParaRPr lang="ru-RU" sz="16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786446" y="1643050"/>
            <a:ext cx="2520950" cy="1727200"/>
          </a:xfrm>
          <a:prstGeom prst="can">
            <a:avLst>
              <a:gd name="adj" fmla="val 250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Снижение уровня </a:t>
            </a:r>
          </a:p>
          <a:p>
            <a:pPr algn="ctr"/>
            <a:r>
              <a:rPr lang="ru-RU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тревожности</a:t>
            </a:r>
            <a:endParaRPr lang="ru-RU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85786" y="1857364"/>
            <a:ext cx="2171690" cy="1516058"/>
          </a:xfrm>
          <a:prstGeom prst="can">
            <a:avLst>
              <a:gd name="adj" fmla="val 250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Коммуникационные</a:t>
            </a:r>
          </a:p>
          <a:p>
            <a:pPr algn="ctr"/>
            <a:r>
              <a:rPr lang="ru-RU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навыки</a:t>
            </a:r>
          </a:p>
          <a:p>
            <a:pPr algn="ctr"/>
            <a:r>
              <a:rPr lang="ru-RU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воспитанников</a:t>
            </a:r>
            <a:endParaRPr lang="ru-RU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2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2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2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2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"/>
          <p:cNvSpPr>
            <a:spLocks noChangeArrowheads="1"/>
          </p:cNvSpPr>
          <p:nvPr/>
        </p:nvSpPr>
        <p:spPr bwMode="auto">
          <a:xfrm>
            <a:off x="3242089" y="2285992"/>
            <a:ext cx="2357454" cy="2498725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0519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dirty="0" smtClean="0">
                <a:solidFill>
                  <a:schemeClr val="folHlink"/>
                </a:solidFill>
              </a:rPr>
              <a:t>Групповые занятия</a:t>
            </a:r>
          </a:p>
          <a:p>
            <a:pPr algn="ctr"/>
            <a:r>
              <a:rPr lang="ru-RU" sz="1800" baseline="0" dirty="0" smtClean="0">
                <a:solidFill>
                  <a:schemeClr val="folHlink"/>
                </a:solidFill>
              </a:rPr>
              <a:t>с использованием элементов развивающих методик  </a:t>
            </a:r>
            <a:r>
              <a:rPr lang="ru-RU" sz="1800" baseline="0" dirty="0" err="1" smtClean="0">
                <a:solidFill>
                  <a:schemeClr val="folHlink"/>
                </a:solidFill>
              </a:rPr>
              <a:t>М.Монтессори</a:t>
            </a:r>
            <a:r>
              <a:rPr lang="ru-RU" sz="1800" baseline="0" dirty="0" smtClean="0">
                <a:solidFill>
                  <a:schemeClr val="folHlink"/>
                </a:solidFill>
              </a:rPr>
              <a:t>.</a:t>
            </a:r>
            <a:endParaRPr lang="ru-RU" sz="1800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 rot="503683">
            <a:off x="212273" y="1366104"/>
            <a:ext cx="3215563" cy="216576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ru-RU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 rot="258624">
            <a:off x="454727" y="4251547"/>
            <a:ext cx="2952750" cy="19780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ru-RU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099477" y="4286256"/>
            <a:ext cx="3167064" cy="212159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ru-RU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5456666" y="1142984"/>
            <a:ext cx="3305871" cy="221457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ru-RU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15" descr="j0343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717" y="2786058"/>
            <a:ext cx="1500198" cy="1452149"/>
          </a:xfrm>
          <a:prstGeom prst="rect">
            <a:avLst/>
          </a:prstGeom>
          <a:noFill/>
        </p:spPr>
      </p:pic>
      <p:pic>
        <p:nvPicPr>
          <p:cNvPr id="9" name="Рисунок 8" descr="C:\Documents and Settings\Admin\Рабочий стол\Флешка1\ФЛЕШКА (E)\Аттестация\DSC01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759" y="1571612"/>
            <a:ext cx="2092325" cy="156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архив\14 июля 2010\ALIM25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1048" y="1428737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архив\день рождения детей июль 2010\ALIM25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6073" y="4429132"/>
            <a:ext cx="1938684" cy="14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0981" y="4572009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</TotalTime>
  <Words>318</Words>
  <Application>Microsoft Office PowerPoint</Application>
  <PresentationFormat>Экран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Слайд 1</vt:lpstr>
      <vt:lpstr>Слайд 2</vt:lpstr>
      <vt:lpstr>Слайд 3</vt:lpstr>
      <vt:lpstr>Программы:</vt:lpstr>
      <vt:lpstr>Психологическое просвещение: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2010-09-21T19:51:01Z</dcterms:created>
  <dcterms:modified xsi:type="dcterms:W3CDTF">2010-09-21T20:34:00Z</dcterms:modified>
</cp:coreProperties>
</file>